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83" r:id="rId4"/>
    <p:sldId id="258" r:id="rId5"/>
    <p:sldId id="275" r:id="rId6"/>
    <p:sldId id="274" r:id="rId7"/>
    <p:sldId id="276" r:id="rId8"/>
    <p:sldId id="261" r:id="rId9"/>
    <p:sldId id="262" r:id="rId10"/>
    <p:sldId id="263" r:id="rId11"/>
    <p:sldId id="264" r:id="rId12"/>
    <p:sldId id="265" r:id="rId13"/>
    <p:sldId id="267" r:id="rId14"/>
    <p:sldId id="266" r:id="rId15"/>
    <p:sldId id="269" r:id="rId16"/>
    <p:sldId id="271" r:id="rId17"/>
    <p:sldId id="281" r:id="rId18"/>
    <p:sldId id="282" r:id="rId19"/>
    <p:sldId id="273"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6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89723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40755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baseline="0" noProof="0" dirty="0" smtClean="0"/>
              <a:t>Fonte: visual from General Factsheet p 3, title from Communication part 3, text Communication </a:t>
            </a:r>
            <a:r>
              <a:rPr lang="it-IT" noProof="0" dirty="0" smtClean="0"/>
              <a:t>page 4, </a:t>
            </a:r>
            <a:r>
              <a:rPr lang="it-IT" sz="1200" kern="1200" noProof="0" dirty="0" smtClean="0">
                <a:solidFill>
                  <a:schemeClr val="tx1"/>
                </a:solidFill>
                <a:effectLst/>
                <a:latin typeface="Arial" charset="0"/>
              </a:rPr>
              <a:t>COM(2018) 321/4.</a:t>
            </a:r>
          </a:p>
          <a:p>
            <a:pPr marL="0" marR="0" indent="0" algn="l" defTabSz="914400" rtl="0" eaLnBrk="0" fontAlgn="base" latinLnBrk="0" hangingPunct="0">
              <a:lnSpc>
                <a:spcPct val="100000"/>
              </a:lnSpc>
              <a:spcBef>
                <a:spcPct val="30000"/>
              </a:spcBef>
              <a:spcAft>
                <a:spcPct val="0"/>
              </a:spcAft>
              <a:buClrTx/>
              <a:buSzTx/>
              <a:buFontTx/>
              <a:buNone/>
              <a:tabLst/>
              <a:defRPr/>
            </a:pPr>
            <a:endParaRPr lang="it-IT"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it-IT" noProof="0" dirty="0" smtClean="0"/>
          </a:p>
          <a:p>
            <a:pPr lvl="0"/>
            <a:r>
              <a:rPr lang="it-IT" sz="1200" b="1" kern="1200" cap="small" noProof="0" dirty="0" smtClean="0">
                <a:solidFill>
                  <a:schemeClr val="tx1"/>
                </a:solidFill>
                <a:effectLst/>
                <a:latin typeface="Arial" charset="0"/>
              </a:rPr>
              <a:t>UN BILANCIO PER LE PRIORITÀ DELL’EUROPA</a:t>
            </a:r>
          </a:p>
          <a:p>
            <a:pPr lvl="0"/>
            <a:endParaRPr lang="it-IT" sz="1200" kern="1200" noProof="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it-IT" sz="1200" b="1" kern="1200" noProof="0" dirty="0" smtClean="0">
                <a:solidFill>
                  <a:schemeClr val="tx1"/>
                </a:solidFill>
                <a:effectLst/>
                <a:latin typeface="Arial" charset="0"/>
              </a:rPr>
              <a:t>Il futuro bilancio a lungo termine sarà un bilancio per le priorità dell’Unione</a:t>
            </a:r>
            <a:r>
              <a:rPr lang="it-IT" sz="1200" kern="1200" noProof="0" dirty="0" smtClean="0">
                <a:solidFill>
                  <a:schemeClr val="tx1"/>
                </a:solidFill>
                <a:effectLst/>
                <a:latin typeface="Arial" charset="0"/>
              </a:rPr>
              <a:t>. </a:t>
            </a:r>
          </a:p>
          <a:p>
            <a:pPr marL="171450" indent="-171450">
              <a:buFont typeface="Arial" panose="020B0604020202020204" pitchFamily="34" charset="0"/>
              <a:buChar char="•"/>
            </a:pPr>
            <a:endParaRPr lang="it-IT" sz="1200" kern="1200" noProof="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it-IT" sz="1200" kern="1200" noProof="0" dirty="0" smtClean="0">
                <a:solidFill>
                  <a:schemeClr val="tx1"/>
                </a:solidFill>
                <a:effectLst/>
                <a:latin typeface="Arial" charset="0"/>
              </a:rPr>
              <a:t>Le proposte della Commissione faranno in modo che la struttura e i programmi del bilancio dell’UE siano perfettamente in linea con il programma positivo dell’Unione per il periodo post 2020 convenuto a Bratislava e a Roma. La nuova architettura del futuro quadro finanziario pluriennale garantirà maggiore trasparenza riguardo a cosa serve il bilancio dell’UE e a come contribuiscono le sue diverse parti. E apporterà la flessibilità necessaria per rispondere all’evolvere delle esigenze.</a:t>
            </a:r>
          </a:p>
          <a:p>
            <a:pPr marL="171450" indent="-171450">
              <a:buFont typeface="Arial" panose="020B0604020202020204" pitchFamily="34" charset="0"/>
              <a:buChar char="•"/>
            </a:pPr>
            <a:endParaRPr lang="it-IT" sz="1200" kern="1200" noProof="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it-IT" sz="1200" kern="1200" noProof="0" dirty="0" smtClean="0">
                <a:solidFill>
                  <a:schemeClr val="tx1"/>
                </a:solidFill>
                <a:effectLst/>
                <a:latin typeface="Arial" charset="0"/>
              </a:rPr>
              <a:t>I programmi saranno organizzati attorno alle principali priorità di spesa tematiche che corrispondono alle rubriche della struttura di bilancio formale. All’interno di ciascuna priorità i programmi saranno riuniti in cluster che si rifletteranno nei titoli del bilancio annuale. Ne conseguirà una maggiore chiarezza sul modo in cui i programmi contribuiranno al conseguimento degli obiettivi. </a:t>
            </a:r>
          </a:p>
          <a:p>
            <a:pPr marL="171450" indent="-171450">
              <a:buFont typeface="Arial" panose="020B0604020202020204" pitchFamily="34" charset="0"/>
              <a:buChar char="•"/>
            </a:pPr>
            <a:endParaRPr lang="it-IT" sz="1200" kern="1200" noProof="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it-IT" sz="1200" kern="1200" noProof="0" dirty="0" smtClean="0">
                <a:solidFill>
                  <a:schemeClr val="tx1"/>
                </a:solidFill>
                <a:effectLst/>
                <a:latin typeface="Arial" charset="0"/>
              </a:rPr>
              <a:t>In pratica la struttura formale del bilancio rivela solo parte della realtà. Molte delle priorità dell’Unione sono complesse e sfaccettate: sarebbe impossibile affrontarne ogni aspetto con un unico programma. </a:t>
            </a:r>
          </a:p>
          <a:p>
            <a:pPr marL="171450" indent="-171450">
              <a:buFont typeface="Arial" panose="020B0604020202020204" pitchFamily="34" charset="0"/>
              <a:buChar char="•"/>
            </a:pPr>
            <a:endParaRPr lang="it-IT" sz="1200" kern="1200" noProof="0" dirty="0" smtClean="0">
              <a:solidFill>
                <a:schemeClr val="tx1"/>
              </a:solidFill>
              <a:effectLst/>
              <a:latin typeface="Arial" charset="0"/>
              <a:ea typeface="+mn-ea"/>
              <a:cs typeface="+mn-cs"/>
            </a:endParaRPr>
          </a:p>
          <a:p>
            <a:pPr marL="171450" indent="-171450">
              <a:buFont typeface="Arial" panose="020B0604020202020204" pitchFamily="34" charset="0"/>
              <a:buChar char="•"/>
            </a:pPr>
            <a:r>
              <a:rPr lang="it-IT" sz="1200" kern="1200" noProof="0" dirty="0" smtClean="0">
                <a:solidFill>
                  <a:schemeClr val="tx1"/>
                </a:solidFill>
                <a:effectLst/>
                <a:latin typeface="Arial" charset="0"/>
              </a:rPr>
              <a:t>Secondo le proposte della Commissione, saranno combinati gli investimenti provenienti da più programmi per rispondere a priorità trasversali fondamentali quali l’economia digitale, la sostenibilità, la sicurezza, la migrazione, il capitale umano e le competenze, il sostegno alle piccole imprese e l’innovazione. La Commissione propone di semplificare queste interazioni nel futuro quadro, in modo da dare una risposta molto più coerente alle sfide dell’Europa. Nelle sezioni che seguono vengono esposti i programmi e le riforme principali per ciascuna priorità di spesa. </a:t>
            </a:r>
          </a:p>
          <a:p>
            <a:pPr marL="0" marR="0" indent="0" algn="l" defTabSz="914400" rtl="0" eaLnBrk="0" fontAlgn="base" latinLnBrk="0" hangingPunct="0">
              <a:lnSpc>
                <a:spcPct val="100000"/>
              </a:lnSpc>
              <a:spcBef>
                <a:spcPct val="30000"/>
              </a:spcBef>
              <a:spcAft>
                <a:spcPct val="0"/>
              </a:spcAft>
              <a:buClrTx/>
              <a:buSzTx/>
              <a:buFontTx/>
              <a:buNone/>
              <a:tabLst/>
              <a:defRPr/>
            </a:pPr>
            <a:endParaRPr lang="it-IT" noProof="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a:t>
            </a:fld>
            <a:endParaRPr lang="it-IT" dirty="0"/>
          </a:p>
        </p:txBody>
      </p:sp>
    </p:spTree>
    <p:extLst>
      <p:ext uri="{BB962C8B-B14F-4D97-AF65-F5344CB8AC3E}">
        <p14:creationId xmlns:p14="http://schemas.microsoft.com/office/powerpoint/2010/main" val="135494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Fonte: </a:t>
            </a:r>
            <a:r>
              <a:rPr lang="it-IT" dirty="0" err="1" smtClean="0"/>
              <a:t>factsheet</a:t>
            </a:r>
            <a:r>
              <a:rPr lang="it-IT" dirty="0" smtClean="0"/>
              <a:t> Research and </a:t>
            </a:r>
            <a:r>
              <a:rPr lang="it-IT" dirty="0" err="1" smtClean="0"/>
              <a:t>innovation</a:t>
            </a:r>
            <a:endParaRPr lang="it-IT" baseline="0" dirty="0" smtClean="0"/>
          </a:p>
          <a:p>
            <a:endParaRPr lang="it-IT" baseline="0" dirty="0" smtClean="0"/>
          </a:p>
          <a:p>
            <a:r>
              <a:rPr lang="it-IT" sz="1200" b="1" i="0" u="none" strike="noStrike" kern="1200" baseline="0" dirty="0" smtClean="0">
                <a:solidFill>
                  <a:schemeClr val="tx1"/>
                </a:solidFill>
                <a:latin typeface="Arial" charset="0"/>
              </a:rPr>
              <a:t>QUALI SONO LE NOVITÀ DELLA PROPOSTA DELLA COMMISSIONE?</a:t>
            </a:r>
          </a:p>
          <a:p>
            <a:endParaRPr lang="it-IT" sz="1200" b="0" i="0" u="none" strike="noStrike" kern="1200" baseline="0" dirty="0" smtClean="0">
              <a:solidFill>
                <a:schemeClr val="tx1"/>
              </a:solidFill>
              <a:latin typeface="Arial" charset="0"/>
              <a:ea typeface="+mn-ea"/>
              <a:cs typeface="+mn-cs"/>
            </a:endParaRPr>
          </a:p>
          <a:p>
            <a:r>
              <a:rPr lang="it-IT" sz="1200" b="1" i="0" u="none" strike="noStrike" kern="1200" baseline="0" dirty="0" smtClean="0">
                <a:solidFill>
                  <a:schemeClr val="tx1"/>
                </a:solidFill>
                <a:latin typeface="Arial" charset="0"/>
              </a:rPr>
              <a:t>Orizzonte Europa</a:t>
            </a:r>
            <a:r>
              <a:rPr lang="it-IT" sz="1200" b="0" i="0" u="none" strike="noStrike" kern="1200" baseline="0" dirty="0" smtClean="0">
                <a:solidFill>
                  <a:schemeClr val="tx1"/>
                </a:solidFill>
                <a:latin typeface="Arial" charset="0"/>
              </a:rPr>
              <a:t>, con una dotazione di</a:t>
            </a:r>
            <a:r>
              <a:rPr lang="it-IT" dirty="0" smtClean="0"/>
              <a:t> </a:t>
            </a:r>
            <a:r>
              <a:rPr lang="it-IT" sz="1200" b="1" i="0" u="none" strike="noStrike" kern="1200" baseline="0" dirty="0" smtClean="0">
                <a:solidFill>
                  <a:schemeClr val="tx1"/>
                </a:solidFill>
                <a:latin typeface="Arial" charset="0"/>
              </a:rPr>
              <a:t>97,9 miliardi di €</a:t>
            </a:r>
            <a:r>
              <a:rPr lang="it-IT" sz="1200" b="0" i="0" u="none" strike="noStrike" kern="1200" baseline="0" dirty="0" smtClean="0">
                <a:solidFill>
                  <a:schemeClr val="tx1"/>
                </a:solidFill>
                <a:latin typeface="Arial" charset="0"/>
              </a:rPr>
              <a:t>, è il più grande programma di finanziamento della ricerca e dell’innovazione mai esistito. Il programma poggia su tre pilastri: </a:t>
            </a:r>
          </a:p>
          <a:p>
            <a:pPr marL="171450" indent="-171450">
              <a:buFont typeface="Arial" panose="020B0604020202020204" pitchFamily="34" charset="0"/>
              <a:buChar char="•"/>
            </a:pPr>
            <a:r>
              <a:rPr lang="it-IT" sz="1200" b="0" i="0" u="none" strike="noStrike" kern="1200" baseline="0" dirty="0" smtClean="0">
                <a:solidFill>
                  <a:schemeClr val="tx1"/>
                </a:solidFill>
                <a:latin typeface="Arial" charset="0"/>
              </a:rPr>
              <a:t>il </a:t>
            </a:r>
            <a:r>
              <a:rPr lang="it-IT" sz="1200" b="1" i="0" u="none" strike="noStrike" kern="1200" baseline="0" dirty="0" smtClean="0">
                <a:solidFill>
                  <a:schemeClr val="tx1"/>
                </a:solidFill>
                <a:latin typeface="Arial" charset="0"/>
              </a:rPr>
              <a:t>pilastro Scienza aperta</a:t>
            </a:r>
            <a:r>
              <a:rPr lang="it-IT" sz="1200" b="0" i="0" u="none" strike="noStrike" kern="1200" baseline="0" dirty="0" smtClean="0">
                <a:solidFill>
                  <a:schemeClr val="tx1"/>
                </a:solidFill>
                <a:latin typeface="Arial" charset="0"/>
              </a:rPr>
              <a:t> sostiene i ricercatori attraverso borse di studio e scambi, così come il finanziamento di progetti definiti e gestiti dagli stessi ricercatori, grazie al Consiglio europeo della ricerca e alle azioni Marie-Skłodowska-Curie;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0" i="0" u="none" strike="noStrike" kern="1200" baseline="0" dirty="0" smtClean="0">
                <a:solidFill>
                  <a:schemeClr val="tx1"/>
                </a:solidFill>
                <a:latin typeface="Arial" charset="0"/>
              </a:rPr>
              <a:t>il </a:t>
            </a:r>
            <a:r>
              <a:rPr lang="it-IT" sz="1200" b="1" i="0" u="none" strike="noStrike" kern="1200" baseline="0" dirty="0" smtClean="0">
                <a:solidFill>
                  <a:schemeClr val="tx1"/>
                </a:solidFill>
                <a:latin typeface="Arial" charset="0"/>
              </a:rPr>
              <a:t>pilastro Sfide globali</a:t>
            </a:r>
            <a:r>
              <a:rPr lang="it-IT" sz="1200" b="0" i="0" u="none" strike="noStrike" kern="1200" baseline="0" dirty="0" smtClean="0">
                <a:solidFill>
                  <a:schemeClr val="tx1"/>
                </a:solidFill>
                <a:latin typeface="Arial" charset="0"/>
              </a:rPr>
              <a:t> sostiene in modo diretto la ricerca relativa alla sfide sociali, definendo missioni dell’UE con obiettivi ambiziosi riguardanti questioni che ci preoccupano costantemente, come la lotta contro il cancro, la mobilità pulita e l’eliminazione della plastica dagli oceani. La leadership industriale rivestirà una grande importante nell’ambito di questo pilastro e dell’intero programma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0" i="0" u="none" strike="noStrike" kern="1200" baseline="0" dirty="0" smtClean="0">
                <a:solidFill>
                  <a:schemeClr val="tx1"/>
                </a:solidFill>
                <a:latin typeface="Arial" charset="0"/>
              </a:rPr>
              <a:t>il </a:t>
            </a:r>
            <a:r>
              <a:rPr lang="it-IT" sz="1200" b="1" i="0" u="none" strike="noStrike" kern="1200" baseline="0" dirty="0" smtClean="0">
                <a:solidFill>
                  <a:schemeClr val="tx1"/>
                </a:solidFill>
                <a:latin typeface="Arial" charset="0"/>
              </a:rPr>
              <a:t>pilastro Innovazione aperta</a:t>
            </a:r>
            <a:r>
              <a:rPr lang="it-IT" sz="1200" b="0" i="0" u="none" strike="noStrike" kern="1200" baseline="0" dirty="0" smtClean="0">
                <a:solidFill>
                  <a:schemeClr val="tx1"/>
                </a:solidFill>
                <a:latin typeface="Arial" charset="0"/>
              </a:rPr>
              <a:t> mira a far sì che l’Europa sia leader nell’innovazione in grado di incentivare il mercato. Il </a:t>
            </a:r>
            <a:r>
              <a:rPr lang="it-IT" sz="1200" b="1" i="0" u="none" strike="noStrike" kern="1200" baseline="0" dirty="0" smtClean="0">
                <a:solidFill>
                  <a:schemeClr val="tx1"/>
                </a:solidFill>
                <a:latin typeface="Arial" charset="0"/>
              </a:rPr>
              <a:t>Consiglio europeo per l’innovazione</a:t>
            </a:r>
            <a:r>
              <a:rPr lang="it-IT" sz="1200" b="0" i="0" u="none" strike="noStrike" kern="1200" baseline="0" dirty="0" smtClean="0">
                <a:solidFill>
                  <a:schemeClr val="tx1"/>
                </a:solidFill>
                <a:latin typeface="Arial" charset="0"/>
              </a:rPr>
              <a:t> costituirà il referente unico per le tecnologie rivoluzionarie e ad alto potenziale e per le imprese innovative con le potenzialità per espandersi.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0" indent="0">
              <a:buFont typeface="Arial" panose="020B0604020202020204" pitchFamily="34" charset="0"/>
              <a:buNone/>
            </a:pPr>
            <a:r>
              <a:rPr lang="it-IT" sz="1200" b="0" i="0" u="none" strike="noStrike" kern="1200" baseline="0" dirty="0" smtClean="0">
                <a:solidFill>
                  <a:schemeClr val="tx1"/>
                </a:solidFill>
                <a:latin typeface="Arial" charset="0"/>
              </a:rPr>
              <a:t>Orizzonte Europa avrà regole più semplici e ridurrà gli oneri burocratici per i beneficiari. </a:t>
            </a:r>
          </a:p>
          <a:p>
            <a:endParaRPr lang="it-IT" sz="1200" b="0" i="0" u="none" strike="noStrike" kern="1200" baseline="0" dirty="0" smtClean="0">
              <a:solidFill>
                <a:schemeClr val="tx1"/>
              </a:solidFill>
              <a:latin typeface="Arial" charset="0"/>
              <a:ea typeface="+mn-ea"/>
              <a:cs typeface="+mn-cs"/>
            </a:endParaRPr>
          </a:p>
          <a:p>
            <a:r>
              <a:rPr lang="it-IT" sz="1200" b="1" i="0" u="none" strike="noStrike" kern="1200" baseline="0" dirty="0" smtClean="0">
                <a:solidFill>
                  <a:schemeClr val="tx1"/>
                </a:solidFill>
                <a:latin typeface="Arial" charset="0"/>
              </a:rPr>
              <a:t>IN QUALE ALTRO MODO IL FUTURO BILANCIO DELL'UE FARÀ LA DIFFERENZA IN QUESTO SETTORE? </a:t>
            </a:r>
          </a:p>
          <a:p>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1" i="0" u="none" strike="noStrike" kern="1200" baseline="0" dirty="0" smtClean="0">
                <a:solidFill>
                  <a:schemeClr val="tx1"/>
                </a:solidFill>
                <a:latin typeface="Arial" charset="0"/>
              </a:rPr>
              <a:t>InvestEU</a:t>
            </a:r>
            <a:r>
              <a:rPr lang="it-IT" sz="1200" b="0" i="0" u="none" strike="noStrike" kern="1200" baseline="0" dirty="0" smtClean="0">
                <a:solidFill>
                  <a:schemeClr val="tx1"/>
                </a:solidFill>
                <a:latin typeface="Arial" charset="0"/>
              </a:rPr>
              <a:t> fornisce una garanzia dell’UE per mobilitare finanziamenti pubblici e privati sotto forma di prestiti, garanzie, partecipazioni o altri strumenti di mercato e sostegno a investimenti strategici nelle attività di ricerca e sviluppo tramite un apposito sportello di investimento. Con un contributo del bilancio UE di 15,2 miliardi di €, InvestEU mobiliterà più di </a:t>
            </a:r>
            <a:r>
              <a:rPr lang="it-IT" sz="1200" b="1" i="0" u="none" strike="noStrike" kern="1200" baseline="0" dirty="0" smtClean="0">
                <a:solidFill>
                  <a:schemeClr val="tx1"/>
                </a:solidFill>
                <a:latin typeface="Arial" charset="0"/>
              </a:rPr>
              <a:t>650 miliardi di €</a:t>
            </a:r>
            <a:r>
              <a:rPr lang="it-IT" sz="1200" b="0" i="0" u="none" strike="noStrike" kern="1200" baseline="0" dirty="0" smtClean="0">
                <a:solidFill>
                  <a:schemeClr val="tx1"/>
                </a:solidFill>
                <a:latin typeface="Arial" charset="0"/>
              </a:rPr>
              <a:t> di investimenti aggiuntivi in tutta Europa.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0" i="0" u="none" strike="noStrike" kern="1200" baseline="0" dirty="0" smtClean="0">
                <a:solidFill>
                  <a:schemeClr val="tx1"/>
                </a:solidFill>
                <a:latin typeface="Arial" charset="0"/>
              </a:rPr>
              <a:t>A tal fine, la </a:t>
            </a:r>
            <a:r>
              <a:rPr lang="it-IT" sz="1200" b="1" i="0" u="none" strike="noStrike" kern="1200" baseline="0" dirty="0" smtClean="0">
                <a:solidFill>
                  <a:schemeClr val="tx1"/>
                </a:solidFill>
                <a:latin typeface="Arial" charset="0"/>
              </a:rPr>
              <a:t>politica di coesione dell’UE</a:t>
            </a:r>
            <a:r>
              <a:rPr lang="it-IT" sz="1200" b="0" i="0" u="none" strike="noStrike" kern="1200" baseline="0" dirty="0" smtClean="0">
                <a:solidFill>
                  <a:schemeClr val="tx1"/>
                </a:solidFill>
                <a:latin typeface="Arial" charset="0"/>
              </a:rPr>
              <a:t> svolge un ruolo importante nei fondi UE per la ricerca e l’innovazione mediante una maggiore concentrazione sull’innovazione e le strategie di specializzazione intelligente. Il “marchio di eccellenza” consentirà di finanziare a livello regionale, nell'ambito dei fondi strutturali e di investimento europei, i progetti valutati positivamente nell’ambito di Orizzonte Europa.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0" i="0" u="none" strike="noStrike" kern="1200" baseline="0" dirty="0" smtClean="0">
                <a:solidFill>
                  <a:schemeClr val="tx1"/>
                </a:solidFill>
                <a:latin typeface="Arial" charset="0"/>
              </a:rPr>
              <a:t>Il nuovo </a:t>
            </a:r>
            <a:r>
              <a:rPr lang="it-IT" sz="1200" b="1" i="0" u="none" strike="noStrike" kern="1200" baseline="0" dirty="0" smtClean="0">
                <a:solidFill>
                  <a:schemeClr val="tx1"/>
                </a:solidFill>
                <a:latin typeface="Arial" charset="0"/>
              </a:rPr>
              <a:t>Fondo europeo per la difesa</a:t>
            </a:r>
            <a:r>
              <a:rPr lang="it-IT" sz="1200" b="0" i="0" u="none" strike="noStrike" kern="1200" baseline="0" dirty="0" smtClean="0">
                <a:solidFill>
                  <a:schemeClr val="tx1"/>
                </a:solidFill>
                <a:latin typeface="Arial" charset="0"/>
              </a:rPr>
              <a:t>, con una dotazione complessiva di </a:t>
            </a:r>
            <a:r>
              <a:rPr lang="it-IT" sz="1200" b="1" i="0" u="none" strike="noStrike" kern="1200" baseline="0" dirty="0" smtClean="0">
                <a:solidFill>
                  <a:schemeClr val="tx1"/>
                </a:solidFill>
                <a:latin typeface="Arial" charset="0"/>
              </a:rPr>
              <a:t>13 miliardi di €</a:t>
            </a:r>
            <a:r>
              <a:rPr lang="it-IT" sz="1200" b="0" i="0" u="none" strike="noStrike" kern="1200" baseline="0" dirty="0" smtClean="0">
                <a:solidFill>
                  <a:schemeClr val="tx1"/>
                </a:solidFill>
                <a:latin typeface="Arial" charset="0"/>
              </a:rPr>
              <a:t>, accrescerà la capacità dell’Europa di proteggere e difendere i suoi cittadini. Tale fondo offrirà sovvenzioni finanziate dall’UE per progetti collaborativi volti ad affrontare le minacce emergenti e future in materia di difesa e sicurezza e a colmare i divari tecnologici.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1" i="0" u="none" strike="noStrike" kern="1200" baseline="0" dirty="0" smtClean="0">
                <a:solidFill>
                  <a:schemeClr val="tx1"/>
                </a:solidFill>
                <a:latin typeface="Arial" charset="0"/>
              </a:rPr>
              <a:t>ITER</a:t>
            </a:r>
            <a:r>
              <a:rPr lang="it-IT" sz="1200" b="0" i="0" u="none" strike="noStrike" kern="1200" baseline="0" dirty="0" smtClean="0">
                <a:solidFill>
                  <a:schemeClr val="tx1"/>
                </a:solidFill>
                <a:latin typeface="Arial" charset="0"/>
              </a:rPr>
              <a:t>, il </a:t>
            </a:r>
            <a:r>
              <a:rPr lang="it-IT" sz="1200" b="1" i="0" u="none" strike="noStrike" kern="1200" baseline="0" dirty="0" smtClean="0">
                <a:solidFill>
                  <a:schemeClr val="tx1"/>
                </a:solidFill>
                <a:latin typeface="Arial" charset="0"/>
              </a:rPr>
              <a:t>reattore termonucleare sperimentale internazionale</a:t>
            </a:r>
            <a:r>
              <a:rPr lang="it-IT" sz="1200" b="0" i="0" u="none" strike="noStrike" kern="1200" baseline="0" dirty="0" smtClean="0">
                <a:solidFill>
                  <a:schemeClr val="tx1"/>
                </a:solidFill>
                <a:latin typeface="Arial" charset="0"/>
              </a:rPr>
              <a:t>, è un progetto unico nel suo genere e a lungo termine per la costruzione e la messa in funzione di un reattore allo scopo di sperimentare la possibilità di utilizzare la fusione come fonte di energia. Ad esso saranno assegnati </a:t>
            </a:r>
            <a:r>
              <a:rPr lang="it-IT" sz="1200" b="1" i="0" u="none" strike="noStrike" kern="1200" baseline="0" dirty="0" smtClean="0">
                <a:solidFill>
                  <a:schemeClr val="tx1"/>
                </a:solidFill>
                <a:latin typeface="Arial" charset="0"/>
              </a:rPr>
              <a:t>6 miliardi di €</a:t>
            </a:r>
            <a:r>
              <a:rPr lang="it-IT" sz="1200" b="0" i="0" u="none" strike="noStrike" kern="1200" baseline="0" dirty="0" smtClean="0">
                <a:solidFill>
                  <a:schemeClr val="tx1"/>
                </a:solidFill>
                <a:latin typeface="Arial" charset="0"/>
              </a:rPr>
              <a:t>.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0" i="0" u="none" strike="noStrike" kern="1200" baseline="0" dirty="0" smtClean="0">
                <a:solidFill>
                  <a:schemeClr val="tx1"/>
                </a:solidFill>
                <a:latin typeface="Arial" charset="0"/>
              </a:rPr>
              <a:t>Il programma </a:t>
            </a:r>
            <a:r>
              <a:rPr lang="it-IT" sz="1200" b="1" i="0" u="none" strike="noStrike" kern="1200" baseline="0" dirty="0" smtClean="0">
                <a:solidFill>
                  <a:schemeClr val="tx1"/>
                </a:solidFill>
                <a:latin typeface="Arial" charset="0"/>
              </a:rPr>
              <a:t>Euratom</a:t>
            </a:r>
            <a:r>
              <a:rPr lang="it-IT" sz="1200" b="0" i="0" u="none" strike="noStrike" kern="1200" baseline="0" dirty="0" smtClean="0">
                <a:solidFill>
                  <a:schemeClr val="tx1"/>
                </a:solidFill>
                <a:latin typeface="Arial" charset="0"/>
              </a:rPr>
              <a:t> di ricerca e formazione finanzia la ricerca e la formazione sulla sicurezza della produzione di energia nucleare. </a:t>
            </a:r>
          </a:p>
          <a:p>
            <a:pPr marL="171450" indent="-171450">
              <a:buFont typeface="Arial" panose="020B0604020202020204" pitchFamily="34" charset="0"/>
              <a:buChar char="•"/>
            </a:pPr>
            <a:endParaRPr lang="it-IT" sz="1200" b="0" i="0" u="none" strike="noStrike" kern="1200" baseline="0" dirty="0" smtClean="0">
              <a:solidFill>
                <a:schemeClr val="tx1"/>
              </a:solidFill>
              <a:latin typeface="Arial" charset="0"/>
              <a:ea typeface="+mn-ea"/>
              <a:cs typeface="+mn-cs"/>
            </a:endParaRPr>
          </a:p>
          <a:p>
            <a:pPr marL="171450" indent="-171450">
              <a:buFont typeface="Arial" panose="020B0604020202020204" pitchFamily="34" charset="0"/>
              <a:buChar char="•"/>
            </a:pPr>
            <a:r>
              <a:rPr lang="it-IT" sz="1200" b="0" i="0" u="none" strike="noStrike" kern="1200" baseline="0" dirty="0" smtClean="0">
                <a:solidFill>
                  <a:schemeClr val="tx1"/>
                </a:solidFill>
                <a:latin typeface="Arial" charset="0"/>
              </a:rPr>
              <a:t>L’obiettivo del nuovo </a:t>
            </a:r>
            <a:r>
              <a:rPr lang="it-IT" sz="1200" b="1" i="0" u="none" strike="noStrike" kern="1200" baseline="0" dirty="0" smtClean="0">
                <a:solidFill>
                  <a:schemeClr val="tx1"/>
                </a:solidFill>
                <a:latin typeface="Arial" charset="0"/>
              </a:rPr>
              <a:t>programma Europa digitale</a:t>
            </a:r>
            <a:r>
              <a:rPr lang="it-IT" sz="1200" b="0" i="0" u="none" strike="noStrike" kern="1200" baseline="0" dirty="0" smtClean="0">
                <a:solidFill>
                  <a:schemeClr val="tx1"/>
                </a:solidFill>
                <a:latin typeface="Arial" charset="0"/>
              </a:rPr>
              <a:t>, con una dotazione di </a:t>
            </a:r>
            <a:r>
              <a:rPr lang="it-IT" sz="1200" b="1" i="0" u="none" strike="noStrike" kern="1200" baseline="0" dirty="0" smtClean="0">
                <a:solidFill>
                  <a:schemeClr val="tx1"/>
                </a:solidFill>
                <a:latin typeface="Arial" charset="0"/>
              </a:rPr>
              <a:t>9,2 miliardi di €</a:t>
            </a:r>
            <a:r>
              <a:rPr lang="it-IT" sz="1200" b="0" i="0" u="none" strike="noStrike" kern="1200" baseline="0" dirty="0" smtClean="0">
                <a:solidFill>
                  <a:schemeClr val="tx1"/>
                </a:solidFill>
                <a:latin typeface="Arial" charset="0"/>
              </a:rPr>
              <a:t>, è fare in modo che tutti i cittadini e tutte le imprese europei possano beneficiare dei vantaggi offerti dalla trasformazione digitale. Il programma consentirà di stimolare gli investimenti in prima linea nel calcolo ad alte prestazioni e nell'elaborazione di dati, nell’intelligenza artificiale, nella cibersicurezza e nelle competenze digitali. Promuoverà la diffusione su vasta scala delle tecnologie digitali in tutti i settori economici e sosterrà la trasformazione digitale dei servizi pubblici e delle imprese. </a:t>
            </a:r>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a:t>
            </a:fld>
            <a:endParaRPr lang="it-IT"/>
          </a:p>
        </p:txBody>
      </p:sp>
    </p:spTree>
    <p:extLst>
      <p:ext uri="{BB962C8B-B14F-4D97-AF65-F5344CB8AC3E}">
        <p14:creationId xmlns:p14="http://schemas.microsoft.com/office/powerpoint/2010/main" val="208935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it-IT"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it-IT"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it-IT" sz="1200" b="1" i="0" u="none" strike="noStrike" kern="1200" cap="none" spc="0" normalizeH="0" baseline="0" noProof="0" dirty="0" smtClean="0">
                <a:ln>
                  <a:noFill/>
                </a:ln>
                <a:solidFill>
                  <a:srgbClr val="000000"/>
                </a:solidFill>
                <a:effectLst/>
                <a:uLnTx/>
                <a:uFillTx/>
                <a:latin typeface="Arial" charset="0"/>
              </a:rPr>
              <a:t>QUALI SONO LE NOVITÀ DELLE PROPOSTE DELLA COMMISSIONE? </a:t>
            </a: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1" i="0" u="none" strike="noStrike" kern="1200" cap="none" spc="0" normalizeH="0" baseline="0" noProof="0" dirty="0" smtClean="0">
                <a:ln>
                  <a:noFill/>
                </a:ln>
                <a:solidFill>
                  <a:srgbClr val="000000"/>
                </a:solidFill>
                <a:effectLst/>
                <a:uLnTx/>
                <a:uFillTx/>
                <a:latin typeface="Arial" charset="0"/>
              </a:rPr>
              <a:t>Con un contributo del bilancio UE di 15,2 miliardi di €, InvestEU mobiliterà più di 650 miliardi di € di investimenti aggiuntivi in tutta Europa.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it-IT" sz="1200" b="1"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0" i="0" u="none" strike="noStrike" kern="1200" cap="none" spc="0" normalizeH="0" baseline="0" noProof="0" dirty="0" smtClean="0">
                <a:ln>
                  <a:noFill/>
                </a:ln>
                <a:solidFill>
                  <a:srgbClr val="000000"/>
                </a:solidFill>
                <a:effectLst/>
                <a:uLnTx/>
                <a:uFillTx/>
                <a:latin typeface="Arial" charset="0"/>
              </a:rPr>
              <a:t>Mettendo a frutto il successo del Fondo europeo per gli investimenti strategici (il Piano Juncker) e degli altri strumenti finanziari nel catalizzare gli investimenti privati in tutta Europa, la Commissione propone di istituire </a:t>
            </a:r>
            <a:r>
              <a:rPr kumimoji="0" lang="it-IT" sz="1200" b="1" i="0" u="none" strike="noStrike" kern="1200" cap="none" spc="0" normalizeH="0" baseline="0" noProof="0" dirty="0" smtClean="0">
                <a:ln>
                  <a:noFill/>
                </a:ln>
                <a:solidFill>
                  <a:srgbClr val="000000"/>
                </a:solidFill>
                <a:effectLst/>
                <a:uLnTx/>
                <a:uFillTx/>
                <a:latin typeface="Arial" charset="0"/>
              </a:rPr>
              <a:t>InvestEU</a:t>
            </a:r>
            <a:r>
              <a:rPr kumimoji="0" lang="it-IT" sz="1200" b="0" i="0" u="none" strike="noStrike" kern="1200" cap="none" spc="0" normalizeH="0" baseline="0" noProof="0" dirty="0" smtClean="0">
                <a:ln>
                  <a:noFill/>
                </a:ln>
                <a:solidFill>
                  <a:srgbClr val="000000"/>
                </a:solidFill>
                <a:effectLst/>
                <a:uLnTx/>
                <a:uFillTx/>
                <a:latin typeface="Arial" charset="0"/>
              </a:rPr>
              <a:t>, nuovo fondo di investimento pienamente integrato. Con InvestEU tutti gli strumenti finanziari gestiti centralmente verranno ancorati ad un’unica struttura dell’UE semplificata. Questo nuovo approccio consentirà di evitare sovrapposizioni, di semplificare l’accesso ai finanziamenti e di ridurre gli oneri amministrativi. Inoltre, il Fondo InvestEU offrirà servizi di consulenza e misure di accompagnamento per sostenere la creazione e lo sviluppo di progetti.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0" i="0" u="none" strike="noStrike" kern="1200" cap="none" spc="0" normalizeH="0" baseline="0" noProof="0" dirty="0" smtClean="0">
                <a:ln>
                  <a:noFill/>
                </a:ln>
                <a:solidFill>
                  <a:srgbClr val="000000"/>
                </a:solidFill>
                <a:effectLst/>
                <a:uLnTx/>
                <a:uFillTx/>
                <a:latin typeface="Arial" charset="0"/>
              </a:rPr>
              <a:t>Con una dotazione complessiva di </a:t>
            </a:r>
            <a:r>
              <a:rPr kumimoji="0" lang="it-IT" sz="1200" b="1" i="0" u="none" strike="noStrike" kern="1200" cap="none" spc="0" normalizeH="0" baseline="0" noProof="0" dirty="0" smtClean="0">
                <a:ln>
                  <a:noFill/>
                </a:ln>
                <a:solidFill>
                  <a:srgbClr val="000000"/>
                </a:solidFill>
                <a:effectLst/>
                <a:uLnTx/>
                <a:uFillTx/>
                <a:latin typeface="Arial" charset="0"/>
              </a:rPr>
              <a:t>9,2 miliardi di €</a:t>
            </a:r>
            <a:r>
              <a:rPr kumimoji="0" lang="it-IT" sz="1200" b="0" i="0" u="none" strike="noStrike" kern="1200" cap="none" spc="0" normalizeH="0" baseline="0" noProof="0" dirty="0" smtClean="0">
                <a:ln>
                  <a:noFill/>
                </a:ln>
                <a:solidFill>
                  <a:srgbClr val="000000"/>
                </a:solidFill>
                <a:effectLst/>
                <a:uLnTx/>
                <a:uFillTx/>
                <a:latin typeface="Arial" charset="0"/>
              </a:rPr>
              <a:t>, </a:t>
            </a:r>
            <a:r>
              <a:rPr kumimoji="0" lang="it-IT" sz="1200" b="1" i="0" u="none" strike="noStrike" kern="1200" cap="none" spc="0" normalizeH="0" baseline="0" noProof="0" dirty="0" smtClean="0">
                <a:ln>
                  <a:noFill/>
                </a:ln>
                <a:solidFill>
                  <a:srgbClr val="000000"/>
                </a:solidFill>
                <a:effectLst/>
                <a:uLnTx/>
                <a:uFillTx/>
                <a:latin typeface="Arial" charset="0"/>
              </a:rPr>
              <a:t>Europa digitale</a:t>
            </a:r>
            <a:r>
              <a:rPr kumimoji="0" lang="it-IT" sz="1200" b="0" i="0" u="none" strike="noStrike" kern="1200" cap="none" spc="0" normalizeH="0" baseline="0" noProof="0" dirty="0" smtClean="0">
                <a:ln>
                  <a:noFill/>
                </a:ln>
                <a:solidFill>
                  <a:srgbClr val="000000"/>
                </a:solidFill>
                <a:effectLst/>
                <a:uLnTx/>
                <a:uFillTx/>
                <a:latin typeface="Arial" charset="0"/>
              </a:rPr>
              <a:t> è un nuovo programma dedicato alla trasformazione digitale dei servizi pubblici e delle imprese. Esso mira a promuovere gli investimenti nei supercomputer, nell’intelligenza artificiale, nella cibersicurezza e nelle competenze digitali avanzate. La finalità principale di questo nuovo programma è accrescere le capacità digitali, soprattutto delle piccole e medie imprese (PMI), per incrementare in tal modo la competitività internazionale dell’Europa.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it-IT" sz="1200" b="1" i="0" u="none" strike="noStrike" kern="1200" cap="none" spc="0" normalizeH="0" baseline="0" noProof="0" dirty="0" smtClean="0">
                <a:ln>
                  <a:noFill/>
                </a:ln>
                <a:solidFill>
                  <a:srgbClr val="000000"/>
                </a:solidFill>
                <a:effectLst/>
                <a:uLnTx/>
                <a:uFillTx/>
                <a:latin typeface="Arial" charset="0"/>
              </a:rPr>
              <a:t>IN QUALE ALTRO MODO IL FUTURO BILANCIO DELL'UE FARÀ LA DIFFERENZA IN QUESTO SETTORE?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0" i="0" u="none" strike="noStrike" kern="1200" cap="none" spc="0" normalizeH="0" baseline="0" noProof="0" dirty="0" smtClean="0">
                <a:ln>
                  <a:noFill/>
                </a:ln>
                <a:solidFill>
                  <a:srgbClr val="000000"/>
                </a:solidFill>
                <a:effectLst/>
                <a:uLnTx/>
                <a:uFillTx/>
                <a:latin typeface="Arial" charset="0"/>
              </a:rPr>
              <a:t>Con una dotazione di </a:t>
            </a:r>
            <a:r>
              <a:rPr kumimoji="0" lang="it-IT" sz="1200" b="1" i="0" u="none" strike="noStrike" kern="1200" cap="none" spc="0" normalizeH="0" baseline="0" noProof="0" dirty="0" smtClean="0">
                <a:ln>
                  <a:noFill/>
                </a:ln>
                <a:solidFill>
                  <a:srgbClr val="000000"/>
                </a:solidFill>
                <a:effectLst/>
                <a:uLnTx/>
                <a:uFillTx/>
                <a:latin typeface="Arial" charset="0"/>
              </a:rPr>
              <a:t>273 miliardi di €</a:t>
            </a:r>
            <a:r>
              <a:rPr kumimoji="0" lang="it-IT" sz="1200" b="0" i="0" u="none" strike="noStrike" kern="1200" cap="none" spc="0" normalizeH="0" baseline="0" noProof="0" dirty="0" smtClean="0">
                <a:ln>
                  <a:noFill/>
                </a:ln>
                <a:solidFill>
                  <a:srgbClr val="000000"/>
                </a:solidFill>
                <a:effectLst/>
                <a:uLnTx/>
                <a:uFillTx/>
                <a:latin typeface="Arial" charset="0"/>
              </a:rPr>
              <a:t>, la </a:t>
            </a:r>
            <a:r>
              <a:rPr kumimoji="0" lang="it-IT" sz="1200" b="1" i="0" u="none" strike="noStrike" kern="1200" cap="none" spc="0" normalizeH="0" baseline="0" noProof="0" dirty="0" smtClean="0">
                <a:ln>
                  <a:noFill/>
                </a:ln>
                <a:solidFill>
                  <a:srgbClr val="000000"/>
                </a:solidFill>
                <a:effectLst/>
                <a:uLnTx/>
                <a:uFillTx/>
                <a:latin typeface="Arial" charset="0"/>
              </a:rPr>
              <a:t>politica di coesione</a:t>
            </a:r>
            <a:r>
              <a:rPr kumimoji="0" lang="it-IT" sz="1200" b="0" i="0" u="none" strike="noStrike" kern="1200" cap="none" spc="0" normalizeH="0" baseline="0" noProof="0" dirty="0" smtClean="0">
                <a:ln>
                  <a:noFill/>
                </a:ln>
                <a:solidFill>
                  <a:srgbClr val="000000"/>
                </a:solidFill>
                <a:effectLst/>
                <a:uLnTx/>
                <a:uFillTx/>
                <a:latin typeface="Arial" charset="0"/>
              </a:rPr>
              <a:t> continuerà a sostenere la coesione economica, sociale e territoriale (sviluppo equilibrato) dell’Unione europea, al fine di promuovere la creazione di posti di lavoro, la crescita sostenibile e l’innovazione.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0" i="0" u="none" strike="noStrike" kern="1200" cap="none" spc="0" normalizeH="0" baseline="0" noProof="0" dirty="0" smtClean="0">
                <a:ln>
                  <a:noFill/>
                </a:ln>
                <a:solidFill>
                  <a:srgbClr val="000000"/>
                </a:solidFill>
                <a:effectLst/>
                <a:uLnTx/>
                <a:uFillTx/>
                <a:latin typeface="Arial" charset="0"/>
              </a:rPr>
              <a:t>Il </a:t>
            </a:r>
            <a:r>
              <a:rPr kumimoji="0" lang="it-IT" sz="1200" b="1" i="0" u="none" strike="noStrike" kern="1200" cap="none" spc="0" normalizeH="0" baseline="0" noProof="0" dirty="0" smtClean="0">
                <a:ln>
                  <a:noFill/>
                </a:ln>
                <a:solidFill>
                  <a:srgbClr val="000000"/>
                </a:solidFill>
                <a:effectLst/>
                <a:uLnTx/>
                <a:uFillTx/>
                <a:latin typeface="Arial" charset="0"/>
              </a:rPr>
              <a:t>Fondo sociale europeo+</a:t>
            </a:r>
            <a:r>
              <a:rPr kumimoji="0" lang="it-IT" sz="1200" b="0" i="0" u="none" strike="noStrike" kern="1200" cap="none" spc="0" normalizeH="0" baseline="0" noProof="0" dirty="0" smtClean="0">
                <a:ln>
                  <a:noFill/>
                </a:ln>
                <a:solidFill>
                  <a:srgbClr val="000000"/>
                </a:solidFill>
                <a:effectLst/>
                <a:uLnTx/>
                <a:uFillTx/>
                <a:latin typeface="Arial" charset="0"/>
              </a:rPr>
              <a:t>, con </a:t>
            </a:r>
            <a:r>
              <a:rPr kumimoji="0" lang="it-IT" sz="1200" b="1" i="0" u="none" strike="noStrike" kern="1200" cap="none" spc="0" normalizeH="0" baseline="0" noProof="0" dirty="0" smtClean="0">
                <a:ln>
                  <a:noFill/>
                </a:ln>
                <a:solidFill>
                  <a:srgbClr val="000000"/>
                </a:solidFill>
                <a:effectLst/>
                <a:uLnTx/>
                <a:uFillTx/>
                <a:latin typeface="Arial" charset="0"/>
              </a:rPr>
              <a:t>101 miliardi di €</a:t>
            </a:r>
            <a:r>
              <a:rPr kumimoji="0" lang="it-IT" sz="1200" b="0" i="0" u="none" strike="noStrike" kern="1200" cap="none" spc="0" normalizeH="0" baseline="0" noProof="0" dirty="0" smtClean="0">
                <a:ln>
                  <a:noFill/>
                </a:ln>
                <a:solidFill>
                  <a:srgbClr val="000000"/>
                </a:solidFill>
                <a:effectLst/>
                <a:uLnTx/>
                <a:uFillTx/>
                <a:latin typeface="Arial" charset="0"/>
              </a:rPr>
              <a:t>, è il principale strumento dell’UE per investire nelle persone. Esso aiuta le persone a trovare un posto di lavoro migliore, mediante la crescita e la riqualificazione delle loro competenze, assicura opportunità di lavoro più eque per tutti i cittadini dell’UE e promuove l’inclusione sociale.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0" i="0" u="none" strike="noStrike" kern="1200" cap="none" spc="0" normalizeH="0" baseline="0" noProof="0" dirty="0" smtClean="0">
                <a:ln>
                  <a:noFill/>
                </a:ln>
                <a:solidFill>
                  <a:srgbClr val="000000"/>
                </a:solidFill>
                <a:effectLst/>
                <a:uLnTx/>
                <a:uFillTx/>
                <a:latin typeface="Arial" charset="0"/>
              </a:rPr>
              <a:t>Con </a:t>
            </a:r>
            <a:r>
              <a:rPr kumimoji="0" lang="it-IT" sz="1200" b="1" i="0" u="none" strike="noStrike" kern="1200" cap="none" spc="0" normalizeH="0" baseline="0" noProof="0" dirty="0" smtClean="0">
                <a:ln>
                  <a:noFill/>
                </a:ln>
                <a:solidFill>
                  <a:srgbClr val="000000"/>
                </a:solidFill>
                <a:effectLst/>
                <a:uLnTx/>
                <a:uFillTx/>
                <a:latin typeface="Arial" charset="0"/>
              </a:rPr>
              <a:t>16 miliardi di €</a:t>
            </a:r>
            <a:r>
              <a:rPr kumimoji="0" lang="it-IT" sz="1200" b="0" i="0" u="none" strike="noStrike" kern="1200" cap="none" spc="0" normalizeH="0" baseline="0" noProof="0" dirty="0" smtClean="0">
                <a:ln>
                  <a:noFill/>
                </a:ln>
                <a:solidFill>
                  <a:srgbClr val="000000"/>
                </a:solidFill>
                <a:effectLst/>
                <a:uLnTx/>
                <a:uFillTx/>
                <a:latin typeface="Arial" charset="0"/>
              </a:rPr>
              <a:t>, il </a:t>
            </a:r>
            <a:r>
              <a:rPr kumimoji="0" lang="it-IT" sz="1200" b="1" i="0" u="none" strike="noStrike" kern="1200" cap="none" spc="0" normalizeH="0" baseline="0" noProof="0" dirty="0" smtClean="0">
                <a:ln>
                  <a:noFill/>
                </a:ln>
                <a:solidFill>
                  <a:srgbClr val="000000"/>
                </a:solidFill>
                <a:effectLst/>
                <a:uLnTx/>
                <a:uFillTx/>
                <a:latin typeface="Arial" charset="0"/>
              </a:rPr>
              <a:t>Programma spaziale</a:t>
            </a:r>
            <a:r>
              <a:rPr kumimoji="0" lang="it-IT" sz="1200" b="0" i="0" u="none" strike="noStrike" kern="1200" cap="none" spc="0" normalizeH="0" baseline="0" noProof="0" dirty="0" smtClean="0">
                <a:ln>
                  <a:noFill/>
                </a:ln>
                <a:solidFill>
                  <a:srgbClr val="000000"/>
                </a:solidFill>
                <a:effectLst/>
                <a:uLnTx/>
                <a:uFillTx/>
                <a:latin typeface="Arial" charset="0"/>
              </a:rPr>
              <a:t> investe nella realizzazione e nel funzionamento dell’infrastruttura spaziale europea e nei servizi correlati, ormai indispensabili nella vita quotidiana dei cittadini europei, quando si utilizzano i telefoni cellulari, alla guida di un’automobile, per orientarsi con un sistema di navigazione, per viaggiare in aereo o per mare. L’UE deve mantenere la leadership industriale e rimanere protagonista a livello mondiale nel settore spaziale.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0" i="0" u="none" strike="noStrike" kern="1200" cap="none" spc="0" normalizeH="0" baseline="0" noProof="0" dirty="0" smtClean="0">
                <a:ln>
                  <a:noFill/>
                </a:ln>
                <a:solidFill>
                  <a:srgbClr val="000000"/>
                </a:solidFill>
                <a:effectLst/>
                <a:uLnTx/>
                <a:uFillTx/>
                <a:latin typeface="Arial" charset="0"/>
              </a:rPr>
              <a:t>Sulla scia del successo di Orizzonte 2020, il nuovo programma di ricerca europeo, </a:t>
            </a:r>
            <a:r>
              <a:rPr kumimoji="0" lang="it-IT" sz="1200" b="1" i="0" u="none" strike="noStrike" kern="1200" cap="none" spc="0" normalizeH="0" baseline="0" noProof="0" dirty="0" smtClean="0">
                <a:ln>
                  <a:noFill/>
                </a:ln>
                <a:solidFill>
                  <a:srgbClr val="000000"/>
                </a:solidFill>
                <a:effectLst/>
                <a:uLnTx/>
                <a:uFillTx/>
                <a:latin typeface="Arial" charset="0"/>
              </a:rPr>
              <a:t>Orizzonte Europa</a:t>
            </a:r>
            <a:r>
              <a:rPr kumimoji="0" lang="it-IT" sz="1200" b="0" i="0" u="none" strike="noStrike" kern="1200" cap="none" spc="0" normalizeH="0" baseline="0" noProof="0" dirty="0" smtClean="0">
                <a:ln>
                  <a:noFill/>
                </a:ln>
                <a:solidFill>
                  <a:srgbClr val="000000"/>
                </a:solidFill>
                <a:effectLst/>
                <a:uLnTx/>
                <a:uFillTx/>
                <a:latin typeface="Arial" charset="0"/>
              </a:rPr>
              <a:t>, con una dotazione complessiva di </a:t>
            </a:r>
            <a:r>
              <a:rPr kumimoji="0" lang="it-IT" sz="1200" b="1" i="0" u="none" strike="noStrike" kern="1200" cap="none" spc="0" normalizeH="0" baseline="0" noProof="0" dirty="0" smtClean="0">
                <a:ln>
                  <a:noFill/>
                </a:ln>
                <a:solidFill>
                  <a:srgbClr val="000000"/>
                </a:solidFill>
                <a:effectLst/>
                <a:uLnTx/>
                <a:uFillTx/>
                <a:latin typeface="Arial" charset="0"/>
              </a:rPr>
              <a:t>97,6 miliardi di €</a:t>
            </a:r>
            <a:r>
              <a:rPr kumimoji="0" lang="it-IT" sz="1200" b="0" i="0" u="none" strike="noStrike" kern="1200" cap="none" spc="0" normalizeH="0" baseline="0" noProof="0" dirty="0" smtClean="0">
                <a:ln>
                  <a:noFill/>
                </a:ln>
                <a:solidFill>
                  <a:srgbClr val="000000"/>
                </a:solidFill>
                <a:effectLst/>
                <a:uLnTx/>
                <a:uFillTx/>
                <a:latin typeface="Arial" charset="0"/>
              </a:rPr>
              <a:t>,continuerà a promuovere l’eccellenza della ricerca e a rafforzare l’attenzione sull’innovazione, in modo che l’UE possa competere con le altre economie sviluppate e con le economie emergenti. Il </a:t>
            </a:r>
            <a:r>
              <a:rPr kumimoji="0" lang="it-IT" sz="1200" b="1" i="0" u="none" strike="noStrike" kern="1200" cap="none" spc="0" normalizeH="0" baseline="0" noProof="0" dirty="0" smtClean="0">
                <a:ln>
                  <a:noFill/>
                </a:ln>
                <a:solidFill>
                  <a:srgbClr val="000000"/>
                </a:solidFill>
                <a:effectLst/>
                <a:uLnTx/>
                <a:uFillTx/>
                <a:latin typeface="Arial" charset="0"/>
              </a:rPr>
              <a:t>nuovo Consiglio europeo per l’innovazione</a:t>
            </a:r>
            <a:r>
              <a:rPr kumimoji="0" lang="it-IT" sz="1200" b="0" i="0" u="none" strike="noStrike" kern="1200" cap="none" spc="0" normalizeH="0" baseline="0" noProof="0" dirty="0" smtClean="0">
                <a:ln>
                  <a:noFill/>
                </a:ln>
                <a:solidFill>
                  <a:srgbClr val="000000"/>
                </a:solidFill>
                <a:effectLst/>
                <a:uLnTx/>
                <a:uFillTx/>
                <a:latin typeface="Arial" charset="0"/>
              </a:rPr>
              <a:t> offrirà uno sportello unico per le tecnologie ad alto potenziale e le imprese innovative aventi un potenziale di espansione, con l’obiettivo di fare dell’Europa un precursore nell’innovazione creatrice di mercato.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it-IT" sz="1200" b="0" i="0" u="none" strike="noStrike" kern="1200" cap="none" spc="0" normalizeH="0" baseline="0" noProof="0" dirty="0" smtClean="0">
                <a:ln>
                  <a:noFill/>
                </a:ln>
                <a:solidFill>
                  <a:srgbClr val="000000"/>
                </a:solidFill>
                <a:effectLst/>
                <a:uLnTx/>
                <a:uFillTx/>
                <a:latin typeface="Arial" charset="0"/>
              </a:rPr>
              <a:t>Con una dotazione complessiva di </a:t>
            </a:r>
            <a:r>
              <a:rPr kumimoji="0" lang="it-IT" sz="1200" b="1" i="0" u="none" strike="noStrike" kern="1200" cap="none" spc="0" normalizeH="0" baseline="0" noProof="0" dirty="0" smtClean="0">
                <a:ln>
                  <a:noFill/>
                </a:ln>
                <a:solidFill>
                  <a:srgbClr val="000000"/>
                </a:solidFill>
                <a:effectLst/>
                <a:uLnTx/>
                <a:uFillTx/>
                <a:latin typeface="Arial" charset="0"/>
              </a:rPr>
              <a:t>42,2 miliardi di €</a:t>
            </a:r>
            <a:r>
              <a:rPr kumimoji="0" lang="it-IT" sz="1200" b="0" i="0" u="none" strike="noStrike" kern="1200" cap="none" spc="0" normalizeH="0" baseline="0" noProof="0" dirty="0" smtClean="0">
                <a:ln>
                  <a:noFill/>
                </a:ln>
                <a:solidFill>
                  <a:srgbClr val="000000"/>
                </a:solidFill>
                <a:effectLst/>
                <a:uLnTx/>
                <a:uFillTx/>
                <a:latin typeface="Arial" charset="0"/>
              </a:rPr>
              <a:t>, il </a:t>
            </a:r>
            <a:r>
              <a:rPr kumimoji="0" lang="it-IT" sz="1200" b="1" i="0" u="none" strike="noStrike" kern="1200" cap="none" spc="0" normalizeH="0" baseline="0" noProof="0" dirty="0" smtClean="0">
                <a:ln>
                  <a:noFill/>
                </a:ln>
                <a:solidFill>
                  <a:srgbClr val="000000"/>
                </a:solidFill>
                <a:effectLst/>
                <a:uLnTx/>
                <a:uFillTx/>
                <a:latin typeface="Arial" charset="0"/>
              </a:rPr>
              <a:t>Meccanismo per collegare l’Europa</a:t>
            </a:r>
            <a:r>
              <a:rPr kumimoji="0" lang="it-IT" sz="1200" b="0" i="0" u="none" strike="noStrike" kern="1200" cap="none" spc="0" normalizeH="0" baseline="0" noProof="0" dirty="0" smtClean="0">
                <a:ln>
                  <a:noFill/>
                </a:ln>
                <a:solidFill>
                  <a:srgbClr val="000000"/>
                </a:solidFill>
                <a:effectLst/>
                <a:uLnTx/>
                <a:uFillTx/>
                <a:latin typeface="Arial" charset="0"/>
              </a:rPr>
              <a:t> sostiene gli investimenti nell’infrastruttura transfrontaliera nel settore dei trasporti, dell’energia e del digitale, e collega l’UE e le sue regioni. Esso rafforza gli obiettivi di decarbonizzazione e digitalizzazione dell’economia europea. Senza l’intervento dell’UE gli operatori privati e le autorità nazionali hanno incentivi insufficienti a investire in progetti infrastrutturali transfrontalieri.</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it-IT" sz="1200" b="0" i="0" u="none" strike="noStrike" kern="1200" cap="none" spc="0" normalizeH="0" baseline="0" noProof="0" dirty="0" smtClean="0">
              <a:ln>
                <a:noFill/>
              </a:ln>
              <a:solidFill>
                <a:srgbClr val="000000"/>
              </a:solidFill>
              <a:effectLst/>
              <a:uLnTx/>
              <a:uFillTx/>
              <a:latin typeface="Arial" charset="0"/>
              <a:ea typeface="+mn-ea"/>
              <a:cs typeface="+mn-cs"/>
            </a:endParaRPr>
          </a:p>
          <a:p>
            <a:endParaRPr lang="it-IT"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17</a:t>
            </a:fld>
            <a:endParaRPr lang="it-IT"/>
          </a:p>
        </p:txBody>
      </p:sp>
    </p:spTree>
    <p:extLst>
      <p:ext uri="{BB962C8B-B14F-4D97-AF65-F5344CB8AC3E}">
        <p14:creationId xmlns:p14="http://schemas.microsoft.com/office/powerpoint/2010/main" val="2423213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noProof="0" dirty="0" smtClean="0"/>
              <a:t>Fonte: factsheet digital transformation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it-IT" baseline="0" noProof="0" dirty="0" smtClean="0"/>
          </a:p>
          <a:p>
            <a:r>
              <a:rPr lang="it-IT" sz="1200" b="1" i="0" u="none" strike="noStrike" kern="1200" baseline="0" noProof="0" dirty="0" smtClean="0">
                <a:solidFill>
                  <a:schemeClr val="tx1"/>
                </a:solidFill>
                <a:latin typeface="Arial" charset="0"/>
              </a:rPr>
              <a:t>POTENZIAMENTO DEI POLI DELL'INNOVAZIONE DIGITALE PER SFRUTTARE AL MEGLIO L'INTELLIGENZA ARTIFICIALE </a:t>
            </a:r>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Per cogliere il vero valore dell'economia dei dati sarà necessario che il settore pubblico e quello privato adottino l'intelligenza digitale su larga scala. Le imprese sono restie a investire nell'intelligenza artificiale a causa dei costi elevati e perché mancano i mezzi per sperimentarla. In questo senso è fondamentale garantire la disponibilità e la vicinanza delle strutture e l'accessibilità delle competenze. Un modo per conseguire questo obiettivo potrebbe essere la creazione di centri di competenza regionale che offrano consulenza e orientamento finalizzati alla diffusione dell'intelligenza artificiale. La Commissione propone piattaforme aperte e uno "spazio comune dei dati" per rendere disponibile l'intelligenza artificiale in tutta l'UE tramite poli dell'innovazione digitale, che metteranno a disposizione strutture di prova e le proprie conoscenze alle piccole imprese e agli innovatori a livello locale.</a:t>
            </a:r>
          </a:p>
          <a:p>
            <a:endParaRPr lang="it-IT" sz="1200" b="0" i="0" u="none" strike="noStrike" kern="1200" baseline="0" noProof="0" dirty="0" smtClean="0">
              <a:solidFill>
                <a:schemeClr val="tx1"/>
              </a:solidFill>
              <a:latin typeface="Arial" charset="0"/>
              <a:ea typeface="+mn-ea"/>
              <a:cs typeface="+mn-cs"/>
            </a:endParaRPr>
          </a:p>
          <a:p>
            <a:r>
              <a:rPr lang="it-IT" sz="1200" b="1" i="0" u="none" strike="noStrike" kern="1200" baseline="0" noProof="0" dirty="0" smtClean="0">
                <a:solidFill>
                  <a:schemeClr val="tx1"/>
                </a:solidFill>
                <a:latin typeface="Arial" charset="0"/>
              </a:rPr>
              <a:t>COOPERAZIONE EUROPEA PER IL SUPERCALCOLO </a:t>
            </a:r>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Per trattare sempre maggiori quantità di dati e apportare benefici alla società in diversi settori, come la sanità, le energie rinnovabili e la sicurezza dei veicoli e informatica, sono necessari computer ad alte prestazioni, detti supercomputer. </a:t>
            </a:r>
          </a:p>
          <a:p>
            <a:r>
              <a:rPr lang="it-IT" sz="1200" b="0" i="0" u="none" strike="noStrike" kern="1200" baseline="0" noProof="0" dirty="0" smtClean="0">
                <a:solidFill>
                  <a:schemeClr val="tx1"/>
                </a:solidFill>
                <a:latin typeface="Arial" charset="0"/>
              </a:rPr>
              <a:t>Il nuovo programma Europa digitale apporterà un incremento delle capacità di calcolo e di trattamento dei dati ad alte prestazioni e garantirà la loro ampia diffusione in settori come la sanità, la lotta ai cambiamenti climatici e la sicurezza. </a:t>
            </a:r>
          </a:p>
          <a:p>
            <a:r>
              <a:rPr lang="it-IT" sz="1200" b="0" i="0" u="none" strike="noStrike" kern="1200" baseline="0" noProof="0" dirty="0" smtClean="0">
                <a:solidFill>
                  <a:schemeClr val="tx1"/>
                </a:solidFill>
                <a:latin typeface="Arial" charset="0"/>
              </a:rPr>
              <a:t>Le capacità in termini di tempi e prestazioni di calcolo attualmente disponibili in Europa sono insufficienti a soddisfare la domanda sempre crescente da parte della scienza e dell'industria europee, che per questo si vedono costrette a trattare i propri dati al di fuori dei confini dell'UE. Attualmente l'industria dell'UE contribuisce per il 5% alle risorse di supercalcolo a livello mondiale, ma ne consuma un terzo del totale.</a:t>
            </a:r>
          </a:p>
          <a:p>
            <a:endParaRPr lang="it-IT" sz="1200" b="0" i="0" u="none" strike="noStrike" kern="1200" baseline="0" noProof="0" dirty="0" smtClean="0">
              <a:solidFill>
                <a:schemeClr val="tx1"/>
              </a:solidFill>
              <a:latin typeface="Arial" charset="0"/>
              <a:ea typeface="+mn-ea"/>
              <a:cs typeface="+mn-cs"/>
            </a:endParaRPr>
          </a:p>
          <a:p>
            <a:r>
              <a:rPr lang="it-IT" sz="1200" b="1" i="0" u="none" strike="noStrike" kern="1200" baseline="0" noProof="0" dirty="0" smtClean="0">
                <a:solidFill>
                  <a:schemeClr val="tx1"/>
                </a:solidFill>
                <a:latin typeface="Arial" charset="0"/>
              </a:rPr>
              <a:t>UN INVESTIMENTO NELLE COMPETENZE DIGITALI DEI CITTADINI EUROPEI </a:t>
            </a:r>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Il programma Europa digitale offrirà agli studenti e agli esperti di tecnologie l'opportunità di frequentare corsi di formazione sulle tecnologie digitali avanzate, come analisi dei dati, robotica, intelligenza artificiale, tecnologia delle catene di blocchi, cibersicurezza, calcolo ad alte prestazioni. Saranno proposti corsi specializzati e tirocini presso imprese che fanno uso di tali tecnologie avanzate. </a:t>
            </a:r>
          </a:p>
          <a:p>
            <a:endParaRPr lang="it-IT" sz="1200" b="0" i="0" u="none" strike="noStrike" kern="1200" baseline="0" noProof="0" dirty="0" smtClean="0">
              <a:solidFill>
                <a:schemeClr val="tx1"/>
              </a:solidFill>
              <a:latin typeface="Arial" charset="0"/>
              <a:ea typeface="+mn-ea"/>
              <a:cs typeface="+mn-cs"/>
            </a:endParaRPr>
          </a:p>
          <a:p>
            <a:r>
              <a:rPr lang="it-IT" sz="1200" b="1" i="0" u="none" strike="noStrike" kern="1200" baseline="0" noProof="0" dirty="0" smtClean="0">
                <a:solidFill>
                  <a:schemeClr val="tx1"/>
                </a:solidFill>
                <a:latin typeface="Arial" charset="0"/>
              </a:rPr>
              <a:t>SVILUPPO DI RETI DIGITALI AD ALTISSIMA CAPACITÀ </a:t>
            </a:r>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Il meccanismo per collegare l’Europa e il programma Europa digitale contribuiranno allo sviluppo di reti digitali ad altissima capacità e di servizi digitali innovativi che ne fanno uso, compresa la mobilità connessa. In questo modo sarà possibile, per esempio, sostenere la realizzazione di un mercato unico digitale con automobili connesse che possono comunicare tra loro o la copertura 5G ininterrotta in tutte le zone urbane e i principali assi di trasporto terrestre.</a:t>
            </a:r>
          </a:p>
          <a:p>
            <a:endParaRPr lang="it-IT" sz="1200" b="0" i="0" u="none" strike="noStrike" kern="1200" baseline="0" noProof="0" dirty="0" smtClean="0">
              <a:solidFill>
                <a:schemeClr val="tx1"/>
              </a:solidFill>
              <a:latin typeface="Arial" charset="0"/>
              <a:ea typeface="+mn-ea"/>
              <a:cs typeface="+mn-cs"/>
            </a:endParaRPr>
          </a:p>
          <a:p>
            <a:r>
              <a:rPr lang="it-IT" sz="1200" b="1" i="0" u="none" strike="noStrike" kern="1200" baseline="0" noProof="0" dirty="0" smtClean="0">
                <a:solidFill>
                  <a:schemeClr val="tx1"/>
                </a:solidFill>
                <a:latin typeface="Arial" charset="0"/>
              </a:rPr>
              <a:t>UNITI CONTRO I CIBERATTACCHI </a:t>
            </a:r>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Le tecnologie digitali costituiscono la struttura portante dell'economia europea e offrono ai cittadini nuove opportunità di connettersi e di agevolare la diffusione di informazioni. Tuttavia, le tecnologie digitali espongono anche a nuovi rischi, in quanto soggetti statali e non statali cercano sempre più spesso di sottrarre dati, commettere frodi o addirittura destabilizzare governi.</a:t>
            </a:r>
          </a:p>
          <a:p>
            <a:endParaRPr lang="it-IT" sz="1200" b="0" i="0" u="none" strike="noStrike" kern="1200" baseline="0" noProof="0" dirty="0" smtClean="0">
              <a:solidFill>
                <a:schemeClr val="tx1"/>
              </a:solidFill>
              <a:latin typeface="Arial" charset="0"/>
              <a:ea typeface="+mn-ea"/>
              <a:cs typeface="+mn-cs"/>
            </a:endParaRPr>
          </a:p>
          <a:p>
            <a:r>
              <a:rPr lang="it-IT" sz="1200" b="1" i="0" u="none" strike="noStrike" kern="1200" baseline="0" noProof="0" dirty="0" smtClean="0">
                <a:solidFill>
                  <a:schemeClr val="tx1"/>
                </a:solidFill>
                <a:latin typeface="Arial" charset="0"/>
              </a:rPr>
              <a:t>IN QUALE ALTRO MODO IL FUTURO BILANCIO DELL'UE FARÀ LA DIFFERENZA IN QUESTO SETTORE? </a:t>
            </a:r>
          </a:p>
          <a:p>
            <a:r>
              <a:rPr lang="it-IT" sz="1200" b="0" i="0" u="none" strike="noStrike" kern="1200" baseline="0" noProof="0" dirty="0" smtClean="0">
                <a:solidFill>
                  <a:schemeClr val="tx1"/>
                </a:solidFill>
                <a:latin typeface="Arial" charset="0"/>
              </a:rPr>
              <a:t>Con l'obiettivo di "un'Europa più connessa", il </a:t>
            </a:r>
            <a:r>
              <a:rPr lang="it-IT" sz="1200" b="1" i="0" u="none" strike="noStrike" kern="1200" baseline="0" noProof="0" dirty="0" smtClean="0">
                <a:solidFill>
                  <a:schemeClr val="tx1"/>
                </a:solidFill>
                <a:latin typeface="Arial" charset="0"/>
              </a:rPr>
              <a:t>Fondo europeo di sviluppo regionale e il Fondo di coesione</a:t>
            </a:r>
            <a:r>
              <a:rPr lang="it-IT" sz="1200" b="0" i="0" u="none" strike="noStrike" kern="1200" baseline="0" noProof="0" dirty="0" smtClean="0">
                <a:solidFill>
                  <a:schemeClr val="tx1"/>
                </a:solidFill>
                <a:latin typeface="Arial" charset="0"/>
              </a:rPr>
              <a:t> sviluppano reti e sistemi regionali per la promozione di trasporti sostenibili, reti energetiche intelligenti, città intelligenti e l'accesso a infrastrutture digitali ad alta velocità. </a:t>
            </a:r>
          </a:p>
          <a:p>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Il nuovo programma per la ricerca e l'innovazione </a:t>
            </a:r>
            <a:r>
              <a:rPr lang="it-IT" sz="1200" b="1" i="0" u="none" strike="noStrike" kern="1200" baseline="0" noProof="0" dirty="0" smtClean="0">
                <a:solidFill>
                  <a:schemeClr val="tx1"/>
                </a:solidFill>
                <a:latin typeface="Arial" charset="0"/>
              </a:rPr>
              <a:t>Orizzonte Europa</a:t>
            </a:r>
            <a:r>
              <a:rPr lang="it-IT" sz="1200" b="0" i="0" u="none" strike="noStrike" kern="1200" baseline="0" noProof="0" dirty="0" smtClean="0">
                <a:solidFill>
                  <a:schemeClr val="tx1"/>
                </a:solidFill>
                <a:latin typeface="Arial" charset="0"/>
              </a:rPr>
              <a:t> riguarda tutta la catena della ricerca e dell'innovazione e comprenderà importanti attività legate alle tecnologie digitali. </a:t>
            </a:r>
          </a:p>
          <a:p>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Il </a:t>
            </a:r>
            <a:r>
              <a:rPr lang="it-IT" sz="1200" b="1" i="0" u="none" strike="noStrike" kern="1200" baseline="0" noProof="0" dirty="0" smtClean="0">
                <a:solidFill>
                  <a:schemeClr val="tx1"/>
                </a:solidFill>
                <a:latin typeface="Arial" charset="0"/>
              </a:rPr>
              <a:t>meccanismo per collegare l'Europa</a:t>
            </a:r>
            <a:r>
              <a:rPr lang="it-IT" sz="1200" b="0" i="0" u="none" strike="noStrike" kern="1200" baseline="0" noProof="0" dirty="0" smtClean="0">
                <a:solidFill>
                  <a:schemeClr val="tx1"/>
                </a:solidFill>
                <a:latin typeface="Arial" charset="0"/>
              </a:rPr>
              <a:t> investe in progetti che promuovono le infrastrutture di connettività digitale di comune interesse europeo. A titolo di esempio, il programma "WiFi4EU" offre alle amministrazioni comunali buoni del valore di 15 000 € per installare hotspot Wi-Fi in luoghi pubblici, come biblioteche, musei, parchi pubblici e piazze. Il meccanismo contribuisce ad assicurare che tutti i principali motori socioeconomici come le scuole, gli ospedali, i nodi di trasporto, i principali fornitori di servizi pubblici e le imprese ad alta intensità digitale abbiano accesso, entro il 2025, a </a:t>
            </a:r>
            <a:r>
              <a:rPr lang="it-IT" sz="1200" b="1" i="0" u="none" strike="noStrike" kern="1200" baseline="0" noProof="0" dirty="0" smtClean="0">
                <a:solidFill>
                  <a:schemeClr val="tx1"/>
                </a:solidFill>
                <a:latin typeface="Arial" charset="0"/>
              </a:rPr>
              <a:t>connessioni a banda larga orientate al futuro</a:t>
            </a:r>
            <a:r>
              <a:rPr lang="it-IT" sz="1200" b="0" i="0" u="none" strike="noStrike" kern="1200" baseline="0" noProof="0" dirty="0" smtClean="0">
                <a:solidFill>
                  <a:schemeClr val="tx1"/>
                </a:solidFill>
                <a:latin typeface="Arial" charset="0"/>
              </a:rPr>
              <a:t>. </a:t>
            </a:r>
          </a:p>
          <a:p>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Nel quadro di </a:t>
            </a:r>
            <a:r>
              <a:rPr lang="it-IT" sz="1200" b="1" i="0" u="none" strike="noStrike" kern="1200" baseline="0" noProof="0" dirty="0" smtClean="0">
                <a:solidFill>
                  <a:schemeClr val="tx1"/>
                </a:solidFill>
                <a:latin typeface="Arial" charset="0"/>
              </a:rPr>
              <a:t>InvestEU</a:t>
            </a:r>
            <a:r>
              <a:rPr lang="it-IT" sz="1200" b="0" i="0" u="none" strike="noStrike" kern="1200" baseline="0" noProof="0" dirty="0" smtClean="0">
                <a:solidFill>
                  <a:schemeClr val="tx1"/>
                </a:solidFill>
                <a:latin typeface="Arial" charset="0"/>
              </a:rPr>
              <a:t> sarà possibile effettuare investimenti nel digitale facendo capo alle quattro sezioni del futuro fondo InvestEU, in particolare nei settori delle infrastrutture digitali, della trasformazione digitale delle piccole imprese, della ricerca sulle tecnologie digitali e del sostegno all'economia sociale che trae vantaggio dalla trasformazione digitale. </a:t>
            </a:r>
          </a:p>
          <a:p>
            <a:endParaRPr lang="it-IT" sz="1200" b="0" i="0" u="none" strike="noStrike" kern="1200" baseline="0" noProof="0" dirty="0" smtClean="0">
              <a:solidFill>
                <a:schemeClr val="tx1"/>
              </a:solidFill>
              <a:latin typeface="Arial" charset="0"/>
              <a:ea typeface="+mn-ea"/>
              <a:cs typeface="+mn-cs"/>
            </a:endParaRPr>
          </a:p>
          <a:p>
            <a:r>
              <a:rPr lang="it-IT" sz="1200" b="0" i="0" u="none" strike="noStrike" kern="1200" baseline="0" noProof="0" dirty="0" smtClean="0">
                <a:solidFill>
                  <a:schemeClr val="tx1"/>
                </a:solidFill>
                <a:latin typeface="Arial" charset="0"/>
              </a:rPr>
              <a:t>Il nuovo </a:t>
            </a:r>
            <a:r>
              <a:rPr lang="it-IT" sz="1200" b="1" i="0" u="none" strike="noStrike" kern="1200" baseline="0" noProof="0" dirty="0" smtClean="0">
                <a:solidFill>
                  <a:schemeClr val="tx1"/>
                </a:solidFill>
                <a:latin typeface="Arial" charset="0"/>
              </a:rPr>
              <a:t>Fondo sociale europeo+</a:t>
            </a:r>
            <a:r>
              <a:rPr lang="it-IT" sz="1200" b="0" i="0" u="none" strike="noStrike" kern="1200" baseline="0" noProof="0" dirty="0" smtClean="0">
                <a:solidFill>
                  <a:schemeClr val="tx1"/>
                </a:solidFill>
                <a:latin typeface="Arial" charset="0"/>
              </a:rPr>
              <a:t> comprenderà il sostegno al miglioramento delle competenze e alla riconversione professionale da parte dei lavoratori, per prepararli ad affrontare le nuove sfide digitali e dell'automazione.</a:t>
            </a:r>
            <a:endParaRPr lang="it-IT" noProof="0" dirty="0" smtClean="0"/>
          </a:p>
          <a:p>
            <a:endParaRPr lang="it-IT" noProof="0"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18</a:t>
            </a:fld>
            <a:endParaRPr lang="it-IT"/>
          </a:p>
        </p:txBody>
      </p:sp>
    </p:spTree>
    <p:extLst>
      <p:ext uri="{BB962C8B-B14F-4D97-AF65-F5344CB8AC3E}">
        <p14:creationId xmlns:p14="http://schemas.microsoft.com/office/powerpoint/2010/main" val="192366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Testo titolo"/>
          <p:cNvSpPr txBox="1">
            <a:spLocks noGrp="1"/>
          </p:cNvSpPr>
          <p:nvPr>
            <p:ph type="title"/>
          </p:nvPr>
        </p:nvSpPr>
        <p:spPr>
          <a:xfrm>
            <a:off x="1270000" y="1638300"/>
            <a:ext cx="10464800" cy="3302000"/>
          </a:xfrm>
          <a:prstGeom prst="rect">
            <a:avLst/>
          </a:prstGeom>
        </p:spPr>
        <p:txBody>
          <a:bodyPr anchor="b"/>
          <a:lstStyle/>
          <a:p>
            <a:r>
              <a:t>Testo titolo</a:t>
            </a:r>
          </a:p>
        </p:txBody>
      </p:sp>
      <p:sp>
        <p:nvSpPr>
          <p:cNvPr id="12" name="Corpo livello uno…"/>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–Giovanni Mela</a:t>
            </a:r>
          </a:p>
        </p:txBody>
      </p:sp>
      <p:sp>
        <p:nvSpPr>
          <p:cNvPr id="94" name="“Inserisci qui una citazione”."/>
          <p:cNvSpPr txBox="1">
            <a:spLocks noGrp="1"/>
          </p:cNvSpPr>
          <p:nvPr>
            <p:ph type="body" sz="quarter" idx="14"/>
          </p:nvPr>
        </p:nvSpPr>
        <p:spPr>
          <a:xfrm>
            <a:off x="1270000" y="4267111"/>
            <a:ext cx="10464800" cy="609778"/>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“Inserisci qui una citazione”. </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magin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sottotitol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7" name="chalk_line_10x7.png" descr="chalk_line_10x7.png"/>
          <p:cNvPicPr>
            <a:picLocks/>
          </p:cNvPicPr>
          <p:nvPr/>
        </p:nvPicPr>
        <p:blipFill>
          <a:blip r:embed="rId3">
            <a:alphaModFix amt="45000"/>
            <a:extLst/>
          </a:blip>
          <a:stretch>
            <a:fillRect/>
          </a:stretch>
        </p:blipFill>
        <p:spPr>
          <a:xfrm>
            <a:off x="393700" y="355600"/>
            <a:ext cx="12217400" cy="8775700"/>
          </a:xfrm>
          <a:prstGeom prst="rect">
            <a:avLst/>
          </a:prstGeom>
          <a:ln w="12700">
            <a:miter lim="400000"/>
          </a:ln>
        </p:spPr>
      </p:pic>
      <p:sp>
        <p:nvSpPr>
          <p:cNvPr id="118" name="Testo titolo"/>
          <p:cNvSpPr txBox="1">
            <a:spLocks noGrp="1"/>
          </p:cNvSpPr>
          <p:nvPr>
            <p:ph type="title"/>
          </p:nvPr>
        </p:nvSpPr>
        <p:spPr>
          <a:xfrm>
            <a:off x="901700" y="3060700"/>
            <a:ext cx="11201400" cy="1714500"/>
          </a:xfrm>
          <a:prstGeom prst="rect">
            <a:avLst/>
          </a:prstGeom>
        </p:spPr>
        <p:txBody>
          <a:bodyPr anchor="b"/>
          <a:lstStyle>
            <a:lvl1pPr algn="l">
              <a:lnSpc>
                <a:spcPct val="80000"/>
              </a:lnSpc>
              <a:defRPr sz="4800" b="1" cap="all" spc="384">
                <a:solidFill>
                  <a:srgbClr val="3E3B39"/>
                </a:solidFill>
                <a:effectLst>
                  <a:outerShdw blurRad="25400" dist="25400" dir="5520000" rotWithShape="0">
                    <a:srgbClr val="FFFFFF">
                      <a:alpha val="72000"/>
                    </a:srgbClr>
                  </a:outerShdw>
                </a:effectLst>
                <a:latin typeface="Avenir Next"/>
                <a:ea typeface="Avenir Next"/>
                <a:cs typeface="Avenir Next"/>
                <a:sym typeface="Avenir Next"/>
              </a:defRPr>
            </a:lvl1pPr>
          </a:lstStyle>
          <a:p>
            <a:r>
              <a:t>Testo titolo</a:t>
            </a:r>
          </a:p>
        </p:txBody>
      </p:sp>
      <p:sp>
        <p:nvSpPr>
          <p:cNvPr id="119" name="Corpo livello uno…"/>
          <p:cNvSpPr txBox="1">
            <a:spLocks noGrp="1"/>
          </p:cNvSpPr>
          <p:nvPr>
            <p:ph type="body" sz="quarter" idx="1"/>
          </p:nvPr>
        </p:nvSpPr>
        <p:spPr>
          <a:xfrm>
            <a:off x="901700" y="4775200"/>
            <a:ext cx="11201400" cy="1536700"/>
          </a:xfrm>
          <a:prstGeom prst="rect">
            <a:avLst/>
          </a:prstGeom>
        </p:spPr>
        <p:txBody>
          <a:bodyPr anchor="t"/>
          <a:lstStyle>
            <a:lvl1pPr marL="0" indent="0">
              <a:lnSpc>
                <a:spcPct val="80000"/>
              </a:lnSpc>
              <a:spcBef>
                <a:spcPts val="0"/>
              </a:spcBef>
              <a:buSzTx/>
              <a:buNone/>
              <a:defRPr sz="3600" cap="all" spc="288">
                <a:solidFill>
                  <a:srgbClr val="3E3B39"/>
                </a:solidFill>
                <a:effectLst>
                  <a:outerShdw blurRad="25400" dist="25400" dir="5520000" rotWithShape="0">
                    <a:srgbClr val="FFFFFF">
                      <a:alpha val="71999"/>
                    </a:srgbClr>
                  </a:outerShdw>
                </a:effectLst>
                <a:latin typeface="Avenir Next"/>
                <a:ea typeface="Avenir Next"/>
                <a:cs typeface="Avenir Next"/>
                <a:sym typeface="Avenir Next"/>
              </a:defRPr>
            </a:lvl1pPr>
            <a:lvl2pPr marL="0" indent="0">
              <a:lnSpc>
                <a:spcPct val="80000"/>
              </a:lnSpc>
              <a:spcBef>
                <a:spcPts val="0"/>
              </a:spcBef>
              <a:buSzTx/>
              <a:buNone/>
              <a:defRPr sz="3600" cap="all" spc="288">
                <a:solidFill>
                  <a:srgbClr val="3E3B39"/>
                </a:solidFill>
                <a:effectLst>
                  <a:outerShdw blurRad="25400" dist="25400" dir="5520000" rotWithShape="0">
                    <a:srgbClr val="FFFFFF">
                      <a:alpha val="71999"/>
                    </a:srgbClr>
                  </a:outerShdw>
                </a:effectLst>
                <a:latin typeface="Avenir Next"/>
                <a:ea typeface="Avenir Next"/>
                <a:cs typeface="Avenir Next"/>
                <a:sym typeface="Avenir Next"/>
              </a:defRPr>
            </a:lvl2pPr>
            <a:lvl3pPr marL="0" indent="0">
              <a:lnSpc>
                <a:spcPct val="80000"/>
              </a:lnSpc>
              <a:spcBef>
                <a:spcPts val="0"/>
              </a:spcBef>
              <a:buSzTx/>
              <a:buNone/>
              <a:defRPr sz="3600" cap="all" spc="288">
                <a:solidFill>
                  <a:srgbClr val="3E3B39"/>
                </a:solidFill>
                <a:effectLst>
                  <a:outerShdw blurRad="25400" dist="25400" dir="5520000" rotWithShape="0">
                    <a:srgbClr val="FFFFFF">
                      <a:alpha val="71999"/>
                    </a:srgbClr>
                  </a:outerShdw>
                </a:effectLst>
                <a:latin typeface="Avenir Next"/>
                <a:ea typeface="Avenir Next"/>
                <a:cs typeface="Avenir Next"/>
                <a:sym typeface="Avenir Next"/>
              </a:defRPr>
            </a:lvl3pPr>
            <a:lvl4pPr marL="0" indent="0">
              <a:lnSpc>
                <a:spcPct val="80000"/>
              </a:lnSpc>
              <a:spcBef>
                <a:spcPts val="0"/>
              </a:spcBef>
              <a:buSzTx/>
              <a:buNone/>
              <a:defRPr sz="3600" cap="all" spc="288">
                <a:solidFill>
                  <a:srgbClr val="3E3B39"/>
                </a:solidFill>
                <a:effectLst>
                  <a:outerShdw blurRad="25400" dist="25400" dir="5520000" rotWithShape="0">
                    <a:srgbClr val="FFFFFF">
                      <a:alpha val="71999"/>
                    </a:srgbClr>
                  </a:outerShdw>
                </a:effectLst>
                <a:latin typeface="Avenir Next"/>
                <a:ea typeface="Avenir Next"/>
                <a:cs typeface="Avenir Next"/>
                <a:sym typeface="Avenir Next"/>
              </a:defRPr>
            </a:lvl4pPr>
            <a:lvl5pPr marL="0" indent="0">
              <a:lnSpc>
                <a:spcPct val="80000"/>
              </a:lnSpc>
              <a:spcBef>
                <a:spcPts val="0"/>
              </a:spcBef>
              <a:buSzTx/>
              <a:buNone/>
              <a:defRPr sz="3600" cap="all" spc="288">
                <a:solidFill>
                  <a:srgbClr val="3E3B39"/>
                </a:solidFill>
                <a:effectLst>
                  <a:outerShdw blurRad="25400" dist="25400" dir="5520000" rotWithShape="0">
                    <a:srgbClr val="FFFFFF">
                      <a:alpha val="71999"/>
                    </a:srgbClr>
                  </a:outerShdw>
                </a:effectLst>
                <a:latin typeface="Avenir Next"/>
                <a:ea typeface="Avenir Next"/>
                <a:cs typeface="Avenir Next"/>
                <a:sym typeface="Avenir Next"/>
              </a:defRPr>
            </a:lvl5pPr>
          </a:lstStyle>
          <a:p>
            <a:r>
              <a:t>Corpo livello uno</a:t>
            </a:r>
          </a:p>
          <a:p>
            <a:pPr lvl="1"/>
            <a:r>
              <a:t>Corpo livello due</a:t>
            </a:r>
          </a:p>
          <a:p>
            <a:pPr lvl="2"/>
            <a:r>
              <a:t>Corpo livello tre</a:t>
            </a:r>
          </a:p>
          <a:p>
            <a:pPr lvl="3"/>
            <a:r>
              <a:t>Corpo livello quattro</a:t>
            </a:r>
          </a:p>
          <a:p>
            <a:pPr lvl="4"/>
            <a:r>
              <a:t>Corpo livello cinque</a:t>
            </a:r>
          </a:p>
        </p:txBody>
      </p:sp>
      <p:sp>
        <p:nvSpPr>
          <p:cNvPr id="120" name="Numero diapositiva"/>
          <p:cNvSpPr txBox="1">
            <a:spLocks noGrp="1"/>
          </p:cNvSpPr>
          <p:nvPr>
            <p:ph type="sldNum" sz="quarter" idx="2"/>
          </p:nvPr>
        </p:nvSpPr>
        <p:spPr>
          <a:xfrm>
            <a:off x="6303924" y="9258299"/>
            <a:ext cx="409652" cy="419101"/>
          </a:xfrm>
          <a:prstGeom prst="rect">
            <a:avLst/>
          </a:prstGeom>
        </p:spPr>
        <p:txBody>
          <a:bodyPr anchor="ctr"/>
          <a:lstStyle>
            <a:lvl1pPr>
              <a:defRPr sz="1800" b="1" cap="all">
                <a:solidFill>
                  <a:srgbClr val="5E524C"/>
                </a:solidFill>
                <a:effectLst>
                  <a:outerShdw blurRad="25400" dist="25400" dir="5520000" rotWithShape="0">
                    <a:srgbClr val="FFFFFF">
                      <a:alpha val="71999"/>
                    </a:srgbClr>
                  </a:outerShdw>
                </a:effectLst>
                <a:latin typeface="Avenir Next"/>
                <a:ea typeface="Avenir Next"/>
                <a:cs typeface="Avenir Next"/>
                <a:sym typeface="Avenir Nex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7" name="TextBox 2"/>
          <p:cNvSpPr txBox="1"/>
          <p:nvPr/>
        </p:nvSpPr>
        <p:spPr>
          <a:xfrm>
            <a:off x="419239" y="9135130"/>
            <a:ext cx="3420466" cy="345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1300480">
              <a:defRPr sz="1400">
                <a:solidFill>
                  <a:srgbClr val="0F5494"/>
                </a:solidFill>
                <a:latin typeface="Verdana"/>
                <a:ea typeface="Verdana"/>
                <a:cs typeface="Verdana"/>
                <a:sym typeface="Verdana"/>
              </a:defRPr>
            </a:lvl1pPr>
          </a:lstStyle>
          <a:p>
            <a:r>
              <a:t>May 2019  │ Version 25</a:t>
            </a:r>
          </a:p>
        </p:txBody>
      </p:sp>
      <p:pic>
        <p:nvPicPr>
          <p:cNvPr id="128" name="Picture 17" descr="Picture 17"/>
          <p:cNvPicPr>
            <a:picLocks noChangeAspect="1"/>
          </p:cNvPicPr>
          <p:nvPr/>
        </p:nvPicPr>
        <p:blipFill>
          <a:blip r:embed="rId2">
            <a:extLst/>
          </a:blip>
          <a:stretch>
            <a:fillRect/>
          </a:stretch>
        </p:blipFill>
        <p:spPr>
          <a:xfrm>
            <a:off x="9353974" y="8563609"/>
            <a:ext cx="3190240" cy="848926"/>
          </a:xfrm>
          <a:prstGeom prst="rect">
            <a:avLst/>
          </a:prstGeom>
          <a:ln w="12700">
            <a:miter lim="400000"/>
          </a:ln>
        </p:spPr>
      </p:pic>
      <p:sp>
        <p:nvSpPr>
          <p:cNvPr id="129" name="Numero diapositiva"/>
          <p:cNvSpPr txBox="1">
            <a:spLocks noGrp="1"/>
          </p:cNvSpPr>
          <p:nvPr>
            <p:ph type="sldNum" sz="quarter" idx="2"/>
          </p:nvPr>
        </p:nvSpPr>
        <p:spPr>
          <a:xfrm>
            <a:off x="6285653" y="8779792"/>
            <a:ext cx="3034455" cy="520701"/>
          </a:xfrm>
          <a:prstGeom prst="rect">
            <a:avLst/>
          </a:prstGeom>
        </p:spPr>
        <p:txBody>
          <a:bodyPr lIns="65023" tIns="65023" rIns="65023" bIns="65023" anchor="ctr"/>
          <a:lstStyle>
            <a:lvl1pPr algn="r" defTabSz="1300480">
              <a:defRPr b="1">
                <a:solidFill>
                  <a:srgbClr val="FFD624"/>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36" name="Picture 17" descr="Picture 17"/>
          <p:cNvPicPr>
            <a:picLocks noChangeAspect="1"/>
          </p:cNvPicPr>
          <p:nvPr/>
        </p:nvPicPr>
        <p:blipFill>
          <a:blip r:embed="rId2">
            <a:extLst/>
          </a:blip>
          <a:stretch>
            <a:fillRect/>
          </a:stretch>
        </p:blipFill>
        <p:spPr>
          <a:xfrm>
            <a:off x="9353974" y="8563609"/>
            <a:ext cx="3190240" cy="848926"/>
          </a:xfrm>
          <a:prstGeom prst="rect">
            <a:avLst/>
          </a:prstGeom>
          <a:ln w="12700">
            <a:miter lim="400000"/>
          </a:ln>
        </p:spPr>
      </p:pic>
      <p:sp>
        <p:nvSpPr>
          <p:cNvPr id="137" name="Numero diapositiva"/>
          <p:cNvSpPr txBox="1">
            <a:spLocks noGrp="1"/>
          </p:cNvSpPr>
          <p:nvPr>
            <p:ph type="sldNum" sz="quarter" idx="2"/>
          </p:nvPr>
        </p:nvSpPr>
        <p:spPr>
          <a:xfrm>
            <a:off x="6285653" y="8779792"/>
            <a:ext cx="3034455" cy="520701"/>
          </a:xfrm>
          <a:prstGeom prst="rect">
            <a:avLst/>
          </a:prstGeom>
        </p:spPr>
        <p:txBody>
          <a:bodyPr lIns="65023" tIns="65023" rIns="65023" bIns="65023" anchor="ctr"/>
          <a:lstStyle>
            <a:lvl1pPr algn="r" defTabSz="1300480">
              <a:defRPr b="1">
                <a:solidFill>
                  <a:srgbClr val="FFD624"/>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Immagin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esto titolo"/>
          <p:cNvSpPr txBox="1">
            <a:spLocks noGrp="1"/>
          </p:cNvSpPr>
          <p:nvPr>
            <p:ph type="title"/>
          </p:nvPr>
        </p:nvSpPr>
        <p:spPr>
          <a:xfrm>
            <a:off x="1270000" y="6718300"/>
            <a:ext cx="10464800" cy="1422400"/>
          </a:xfrm>
          <a:prstGeom prst="rect">
            <a:avLst/>
          </a:prstGeom>
        </p:spPr>
        <p:txBody>
          <a:bodyPr anchor="b"/>
          <a:lstStyle/>
          <a:p>
            <a:r>
              <a:t>Testo titolo</a:t>
            </a:r>
          </a:p>
        </p:txBody>
      </p:sp>
      <p:sp>
        <p:nvSpPr>
          <p:cNvPr id="22" name="Corpo livello uno…"/>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esto titolo"/>
          <p:cNvSpPr txBox="1">
            <a:spLocks noGrp="1"/>
          </p:cNvSpPr>
          <p:nvPr>
            <p:ph type="title"/>
          </p:nvPr>
        </p:nvSpPr>
        <p:spPr>
          <a:xfrm>
            <a:off x="1270000" y="3225800"/>
            <a:ext cx="10464800" cy="3302000"/>
          </a:xfrm>
          <a:prstGeom prst="rect">
            <a:avLst/>
          </a:prstGeom>
        </p:spPr>
        <p:txBody>
          <a:bodyPr/>
          <a:lstStyle/>
          <a:p>
            <a:r>
              <a:t>Testo titolo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magin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esto titolo"/>
          <p:cNvSpPr txBox="1">
            <a:spLocks noGrp="1"/>
          </p:cNvSpPr>
          <p:nvPr>
            <p:ph type="title"/>
          </p:nvPr>
        </p:nvSpPr>
        <p:spPr>
          <a:xfrm>
            <a:off x="952500" y="635000"/>
            <a:ext cx="5334000" cy="3987800"/>
          </a:xfrm>
          <a:prstGeom prst="rect">
            <a:avLst/>
          </a:prstGeom>
        </p:spPr>
        <p:txBody>
          <a:bodyPr anchor="b"/>
          <a:lstStyle>
            <a:lvl1pPr>
              <a:defRPr sz="6000"/>
            </a:lvl1pPr>
          </a:lstStyle>
          <a:p>
            <a:r>
              <a:t>Testo titolo</a:t>
            </a:r>
          </a:p>
        </p:txBody>
      </p:sp>
      <p:sp>
        <p:nvSpPr>
          <p:cNvPr id="40" name="Corpo livello uno…"/>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esto titolo"/>
          <p:cNvSpPr txBox="1">
            <a:spLocks noGrp="1"/>
          </p:cNvSpPr>
          <p:nvPr>
            <p:ph type="title"/>
          </p:nvPr>
        </p:nvSpPr>
        <p:spPr>
          <a:prstGeom prst="rect">
            <a:avLst/>
          </a:prstGeom>
        </p:spPr>
        <p:txBody>
          <a:bodyPr/>
          <a:lstStyle/>
          <a:p>
            <a:r>
              <a:t>Testo titolo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esto titolo"/>
          <p:cNvSpPr txBox="1">
            <a:spLocks noGrp="1"/>
          </p:cNvSpPr>
          <p:nvPr>
            <p:ph type="title"/>
          </p:nvPr>
        </p:nvSpPr>
        <p:spPr>
          <a:prstGeom prst="rect">
            <a:avLst/>
          </a:prstGeom>
        </p:spPr>
        <p:txBody>
          <a:bodyPr/>
          <a:lstStyle/>
          <a:p>
            <a:r>
              <a:t>Testo titolo</a:t>
            </a:r>
          </a:p>
        </p:txBody>
      </p:sp>
      <p:sp>
        <p:nvSpPr>
          <p:cNvPr id="57"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esto titolo"/>
          <p:cNvSpPr txBox="1">
            <a:spLocks noGrp="1"/>
          </p:cNvSpPr>
          <p:nvPr>
            <p:ph type="title"/>
          </p:nvPr>
        </p:nvSpPr>
        <p:spPr>
          <a:prstGeom prst="rect">
            <a:avLst/>
          </a:prstGeom>
        </p:spPr>
        <p:txBody>
          <a:bodyPr/>
          <a:lstStyle/>
          <a:p>
            <a:r>
              <a:t>Testo titolo</a:t>
            </a:r>
          </a:p>
        </p:txBody>
      </p:sp>
      <p:sp>
        <p:nvSpPr>
          <p:cNvPr id="67" name="Corpo livello uno…"/>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xfrm>
            <a:off x="952500" y="1270000"/>
            <a:ext cx="11099800" cy="72136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magin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magin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magin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sto titolo"/>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Testo titolo</a:t>
            </a:r>
          </a:p>
        </p:txBody>
      </p:sp>
      <p:sp>
        <p:nvSpPr>
          <p:cNvPr id="3" name="Corpo livello uno…"/>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6328884" y="9296400"/>
            <a:ext cx="340259" cy="324308"/>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6231A017-1AA2-44C4-970F-3B4E090EF4F3-L0-001.png" descr="6231A017-1AA2-44C4-970F-3B4E090EF4F3-L0-001.png"/>
          <p:cNvPicPr>
            <a:picLocks noChangeAspect="1"/>
          </p:cNvPicPr>
          <p:nvPr/>
        </p:nvPicPr>
        <p:blipFill>
          <a:blip r:embed="rId2">
            <a:extLst/>
          </a:blip>
          <a:srcRect l="33283" t="16013" r="16092" b="67509"/>
          <a:stretch>
            <a:fillRect/>
          </a:stretch>
        </p:blipFill>
        <p:spPr>
          <a:xfrm>
            <a:off x="-12654831" y="-182365"/>
            <a:ext cx="41450432" cy="10118155"/>
          </a:xfrm>
          <a:prstGeom prst="rect">
            <a:avLst/>
          </a:prstGeom>
          <a:ln w="12700">
            <a:miter lim="400000"/>
          </a:ln>
        </p:spPr>
      </p:pic>
      <p:pic>
        <p:nvPicPr>
          <p:cNvPr id="147" name="89536577-7CEF-42E4-A09E-411E3B682CEB-L0-001.png" descr="89536577-7CEF-42E4-A09E-411E3B682CEB-L0-001.png"/>
          <p:cNvPicPr>
            <a:picLocks noChangeAspect="1"/>
          </p:cNvPicPr>
          <p:nvPr/>
        </p:nvPicPr>
        <p:blipFill>
          <a:blip r:embed="rId3">
            <a:alphaModFix amt="45000"/>
            <a:extLst/>
          </a:blip>
          <a:srcRect l="4713" t="5447" r="1990" b="12710"/>
          <a:stretch>
            <a:fillRect/>
          </a:stretch>
        </p:blipFill>
        <p:spPr>
          <a:xfrm>
            <a:off x="-1303338" y="-258763"/>
            <a:ext cx="15611302" cy="10271149"/>
          </a:xfrm>
          <a:prstGeom prst="rect">
            <a:avLst/>
          </a:prstGeom>
          <a:ln w="12700">
            <a:miter lim="400000"/>
          </a:ln>
        </p:spPr>
      </p:pic>
      <p:sp>
        <p:nvSpPr>
          <p:cNvPr id="148" name="PROFILO REGIONE LOMBARDIA"/>
          <p:cNvSpPr txBox="1">
            <a:spLocks noGrp="1"/>
          </p:cNvSpPr>
          <p:nvPr>
            <p:ph type="ctrTitle"/>
          </p:nvPr>
        </p:nvSpPr>
        <p:spPr>
          <a:xfrm>
            <a:off x="-743135" y="735707"/>
            <a:ext cx="14491070" cy="3302001"/>
          </a:xfrm>
          <a:prstGeom prst="rect">
            <a:avLst/>
          </a:prstGeom>
        </p:spPr>
        <p:txBody>
          <a:bodyPr/>
          <a:lstStyle>
            <a:lvl1pPr>
              <a:defRPr>
                <a:solidFill>
                  <a:srgbClr val="FFFFFF"/>
                </a:solidFill>
              </a:defRPr>
            </a:lvl1pPr>
          </a:lstStyle>
          <a:p>
            <a:r>
              <a:rPr b="1" dirty="0"/>
              <a:t>PROFILO REGIONE LOMBARDIA</a:t>
            </a:r>
          </a:p>
        </p:txBody>
      </p:sp>
      <p:sp>
        <p:nvSpPr>
          <p:cNvPr id="149" name="Rettangolo"/>
          <p:cNvSpPr/>
          <p:nvPr/>
        </p:nvSpPr>
        <p:spPr>
          <a:xfrm>
            <a:off x="-697829" y="8781981"/>
            <a:ext cx="15441745" cy="1905001"/>
          </a:xfrm>
          <a:prstGeom prst="rect">
            <a:avLst/>
          </a:prstGeom>
          <a:solidFill>
            <a:srgbClr val="F6F5F4">
              <a:alpha val="70000"/>
            </a:srgbClr>
          </a:solidFill>
          <a:ln w="12700">
            <a:miter lim="400000"/>
          </a:ln>
          <a:effectLst>
            <a:outerShdw blurRad="38100" dist="25400" dir="5760000" rotWithShape="0">
              <a:srgbClr val="FFFFFF">
                <a:alpha val="30000"/>
              </a:srgbClr>
            </a:outerShdw>
          </a:effectLst>
        </p:spPr>
        <p:txBody>
          <a:bodyPr lIns="50800" tIns="50800" rIns="50800" bIns="50800" anchor="ctr"/>
          <a:lstStyle/>
          <a:p>
            <a:pPr>
              <a:defRPr sz="3000" b="0">
                <a:solidFill>
                  <a:srgbClr val="3E3B39"/>
                </a:solidFill>
                <a:effectLst>
                  <a:outerShdw blurRad="25400" dist="12700" dir="4920000" rotWithShape="0">
                    <a:srgbClr val="FFFFFF">
                      <a:alpha val="50000"/>
                    </a:srgbClr>
                  </a:outerShdw>
                </a:effectLst>
                <a:latin typeface="Avenir Next Medium"/>
                <a:ea typeface="Avenir Next Medium"/>
                <a:cs typeface="Avenir Next Medium"/>
                <a:sym typeface="Avenir Next Medium"/>
              </a:defRPr>
            </a:pPr>
            <a:endParaRPr/>
          </a:p>
        </p:txBody>
      </p:sp>
      <p:pic>
        <p:nvPicPr>
          <p:cNvPr id="150" name="6231A017-1AA2-44C4-970F-3B4E090EF4F3-L0-001.png" descr="6231A017-1AA2-44C4-970F-3B4E090EF4F3-L0-001.png"/>
          <p:cNvPicPr>
            <a:picLocks noChangeAspect="1"/>
          </p:cNvPicPr>
          <p:nvPr/>
        </p:nvPicPr>
        <p:blipFill>
          <a:blip r:embed="rId2">
            <a:extLst/>
          </a:blip>
          <a:srcRect l="33283" t="16013" r="16092" b="67509"/>
          <a:stretch>
            <a:fillRect/>
          </a:stretch>
        </p:blipFill>
        <p:spPr>
          <a:xfrm rot="2700000">
            <a:off x="-9221454" y="13730507"/>
            <a:ext cx="30949696" cy="7554899"/>
          </a:xfrm>
          <a:prstGeom prst="rect">
            <a:avLst/>
          </a:prstGeom>
          <a:ln w="12700">
            <a:miter lim="400000"/>
          </a:ln>
        </p:spPr>
      </p:pic>
      <p:pic>
        <p:nvPicPr>
          <p:cNvPr id="151" name="65FDAF5B-8416-4397-968B-3ED00DE60548-L0-001.png" descr="65FDAF5B-8416-4397-968B-3ED00DE60548-L0-001.png"/>
          <p:cNvPicPr>
            <a:picLocks noChangeAspect="1"/>
          </p:cNvPicPr>
          <p:nvPr/>
        </p:nvPicPr>
        <p:blipFill>
          <a:blip r:embed="rId4">
            <a:extLst/>
          </a:blip>
          <a:stretch>
            <a:fillRect/>
          </a:stretch>
        </p:blipFill>
        <p:spPr>
          <a:xfrm>
            <a:off x="252446" y="7963017"/>
            <a:ext cx="2235436" cy="1550275"/>
          </a:xfrm>
          <a:prstGeom prst="rect">
            <a:avLst/>
          </a:prstGeom>
          <a:ln w="12700">
            <a:miter lim="400000"/>
          </a:ln>
        </p:spPr>
      </p:pic>
      <p:sp>
        <p:nvSpPr>
          <p:cNvPr id="152" name="Horizon 2020 &amp; FP7: Programmi di Ricerca e Innovazione dell’Unione europea"/>
          <p:cNvSpPr txBox="1">
            <a:spLocks noGrp="1"/>
          </p:cNvSpPr>
          <p:nvPr>
            <p:ph type="subTitle" sz="quarter" idx="1"/>
          </p:nvPr>
        </p:nvSpPr>
        <p:spPr>
          <a:xfrm>
            <a:off x="3569714" y="8568150"/>
            <a:ext cx="9001330" cy="1396728"/>
          </a:xfrm>
          <a:prstGeom prst="rect">
            <a:avLst/>
          </a:prstGeom>
        </p:spPr>
        <p:txBody>
          <a:bodyPr anchor="ctr"/>
          <a:lstStyle>
            <a:lvl1pPr>
              <a:spcBef>
                <a:spcPts val="3200"/>
              </a:spcBef>
              <a:defRPr sz="2800" b="1"/>
            </a:lvl1pPr>
          </a:lstStyle>
          <a:p>
            <a:pPr>
              <a:defRPr b="0"/>
            </a:pPr>
            <a:r>
              <a:rPr b="1" dirty="0"/>
              <a:t>Horizon 2020 &amp; FP7: </a:t>
            </a:r>
            <a:r>
              <a:rPr b="1" dirty="0" err="1"/>
              <a:t>Programmi</a:t>
            </a:r>
            <a:r>
              <a:rPr b="1" dirty="0"/>
              <a:t> di </a:t>
            </a:r>
            <a:r>
              <a:rPr b="1" dirty="0" err="1"/>
              <a:t>Ricerca</a:t>
            </a:r>
            <a:r>
              <a:rPr b="1" dirty="0"/>
              <a:t> e </a:t>
            </a:r>
            <a:r>
              <a:rPr b="1" dirty="0" err="1"/>
              <a:t>Innovazione</a:t>
            </a:r>
            <a:r>
              <a:rPr b="1" dirty="0"/>
              <a:t> </a:t>
            </a:r>
            <a:r>
              <a:rPr b="1" dirty="0" err="1"/>
              <a:t>dell’Unione</a:t>
            </a:r>
            <a:r>
              <a:rPr b="1" dirty="0"/>
              <a:t> </a:t>
            </a:r>
            <a:r>
              <a:rPr b="1" dirty="0" err="1"/>
              <a:t>europea</a:t>
            </a:r>
            <a:r>
              <a:rPr b="1" dirty="0"/>
              <a:t> </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48848130-1DA6-4AF1-A78B-E69AAD3E6097-L0-001.png" descr="48848130-1DA6-4AF1-A78B-E69AAD3E6097-L0-001.png"/>
          <p:cNvPicPr>
            <a:picLocks noChangeAspect="1"/>
          </p:cNvPicPr>
          <p:nvPr/>
        </p:nvPicPr>
        <p:blipFill>
          <a:blip r:embed="rId2">
            <a:extLst/>
          </a:blip>
          <a:srcRect l="13897" r="12538"/>
          <a:stretch>
            <a:fillRect/>
          </a:stretch>
        </p:blipFill>
        <p:spPr>
          <a:xfrm>
            <a:off x="336480" y="54459"/>
            <a:ext cx="12613127" cy="964451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7E44BD45-7708-4E1F-BC2B-649BC23B48C0-L0-001.png" descr="7E44BD45-7708-4E1F-BC2B-649BC23B48C0-L0-001.png"/>
          <p:cNvPicPr>
            <a:picLocks noChangeAspect="1"/>
          </p:cNvPicPr>
          <p:nvPr/>
        </p:nvPicPr>
        <p:blipFill>
          <a:blip r:embed="rId2">
            <a:extLst/>
          </a:blip>
          <a:stretch>
            <a:fillRect/>
          </a:stretch>
        </p:blipFill>
        <p:spPr>
          <a:xfrm>
            <a:off x="-2254708" y="-23190"/>
            <a:ext cx="17514216" cy="985174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B11E6E6C-9470-4BB7-A5EE-593E3053A889-L0-001.png" descr="B11E6E6C-9470-4BB7-A5EE-593E3053A889-L0-001.png"/>
          <p:cNvPicPr>
            <a:picLocks noChangeAspect="1"/>
          </p:cNvPicPr>
          <p:nvPr/>
        </p:nvPicPr>
        <p:blipFill>
          <a:blip r:embed="rId2">
            <a:extLst/>
          </a:blip>
          <a:srcRect l="12868" r="12868"/>
          <a:stretch>
            <a:fillRect/>
          </a:stretch>
        </p:blipFill>
        <p:spPr>
          <a:xfrm>
            <a:off x="-27435" y="-42791"/>
            <a:ext cx="13059583" cy="98918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94C0E161-FFB6-4F64-B8ED-3838EDD0BD4C-L0-001.png" descr="94C0E161-FFB6-4F64-B8ED-3838EDD0BD4C-L0-001.png"/>
          <p:cNvPicPr>
            <a:picLocks noChangeAspect="1"/>
          </p:cNvPicPr>
          <p:nvPr/>
        </p:nvPicPr>
        <p:blipFill>
          <a:blip r:embed="rId2">
            <a:extLst/>
          </a:blip>
          <a:srcRect l="12936" r="12936"/>
          <a:stretch>
            <a:fillRect/>
          </a:stretch>
        </p:blipFill>
        <p:spPr>
          <a:xfrm>
            <a:off x="25883" y="28576"/>
            <a:ext cx="12778186" cy="969658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0590B0E5-1EA4-4BD7-80E8-2D09028C2986-L0-001.png" descr="0590B0E5-1EA4-4BD7-80E8-2D09028C2986-L0-001.png"/>
          <p:cNvPicPr>
            <a:picLocks noChangeAspect="1"/>
          </p:cNvPicPr>
          <p:nvPr/>
        </p:nvPicPr>
        <p:blipFill>
          <a:blip r:embed="rId2">
            <a:extLst/>
          </a:blip>
          <a:srcRect l="12638" r="12638"/>
          <a:stretch>
            <a:fillRect/>
          </a:stretch>
        </p:blipFill>
        <p:spPr>
          <a:xfrm>
            <a:off x="64708" y="28576"/>
            <a:ext cx="12881131" cy="969659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E9AB81BF-01FD-4C61-9EAC-9C3C4C7701E2-L0-001.png" descr="E9AB81BF-01FD-4C61-9EAC-9C3C4C7701E2-L0-001.png"/>
          <p:cNvPicPr>
            <a:picLocks noChangeAspect="1"/>
          </p:cNvPicPr>
          <p:nvPr/>
        </p:nvPicPr>
        <p:blipFill>
          <a:blip r:embed="rId2">
            <a:extLst/>
          </a:blip>
          <a:srcRect l="12936" r="12936"/>
          <a:stretch>
            <a:fillRect/>
          </a:stretch>
        </p:blipFill>
        <p:spPr>
          <a:xfrm>
            <a:off x="103532" y="28576"/>
            <a:ext cx="12797550" cy="971127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70CF73EF-F44D-4C44-A88E-53D48F736E98-L0-001.png" descr="70CF73EF-F44D-4C44-A88E-53D48F736E98-L0-001.png"/>
          <p:cNvPicPr>
            <a:picLocks noChangeAspect="1"/>
          </p:cNvPicPr>
          <p:nvPr/>
        </p:nvPicPr>
        <p:blipFill>
          <a:blip r:embed="rId2">
            <a:extLst/>
          </a:blip>
          <a:srcRect l="12837" r="12837"/>
          <a:stretch>
            <a:fillRect/>
          </a:stretch>
        </p:blipFill>
        <p:spPr>
          <a:xfrm>
            <a:off x="64707" y="80342"/>
            <a:ext cx="12675431" cy="95928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27647" y="3340629"/>
            <a:ext cx="921702" cy="16385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a:endParaRPr lang="en-GB" sz="2560" b="0">
              <a:solidFill>
                <a:srgbClr val="FFFFFF"/>
              </a:solidFill>
            </a:endParaRPr>
          </a:p>
        </p:txBody>
      </p:sp>
      <p:sp>
        <p:nvSpPr>
          <p:cNvPr id="8" name="Title 1"/>
          <p:cNvSpPr txBox="1">
            <a:spLocks/>
          </p:cNvSpPr>
          <p:nvPr/>
        </p:nvSpPr>
        <p:spPr>
          <a:xfrm>
            <a:off x="1509104" y="234126"/>
            <a:ext cx="9970323" cy="2456057"/>
          </a:xfrm>
          <a:prstGeom prst="rect">
            <a:avLst/>
          </a:prstGeom>
        </p:spPr>
        <p:txBody>
          <a:bodyPr wrap="square">
            <a:spAutoFit/>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lgn="ctr"/>
            <a:r>
              <a:rPr lang="it-IT" sz="3413" dirty="0">
                <a:solidFill>
                  <a:srgbClr val="00A3A0"/>
                </a:solidFill>
              </a:rPr>
              <a:t>INVESTIMENTI </a:t>
            </a:r>
          </a:p>
          <a:p>
            <a:pPr marL="0" indent="0" algn="ctr"/>
            <a:r>
              <a:rPr lang="it-IT" sz="3413" b="0" spc="-71" dirty="0">
                <a:solidFill>
                  <a:srgbClr val="00A3A0"/>
                </a:solidFill>
              </a:rPr>
              <a:t>Razionalizzazione</a:t>
            </a:r>
            <a:r>
              <a:rPr lang="it-IT" sz="4267" dirty="0"/>
              <a:t> </a:t>
            </a:r>
            <a:r>
              <a:rPr lang="it-IT" sz="3413" b="0" spc="-71" dirty="0">
                <a:solidFill>
                  <a:srgbClr val="00A3A0"/>
                </a:solidFill>
              </a:rPr>
              <a:t>degli strumenti di promozione</a:t>
            </a:r>
            <a:r>
              <a:rPr lang="it-IT" sz="4267" dirty="0"/>
              <a:t> </a:t>
            </a:r>
            <a:r>
              <a:rPr lang="it-IT" sz="3413" b="0" spc="-71" dirty="0">
                <a:solidFill>
                  <a:srgbClr val="00A3A0"/>
                </a:solidFill>
              </a:rPr>
              <a:t>degli investimenti: </a:t>
            </a:r>
            <a:r>
              <a:rPr lang="it-IT" sz="3413" spc="-71" dirty="0">
                <a:solidFill>
                  <a:srgbClr val="00A3A0"/>
                </a:solidFill>
              </a:rPr>
              <a:t>Fondo</a:t>
            </a:r>
            <a:r>
              <a:rPr lang="it-IT" sz="4267" dirty="0"/>
              <a:t> </a:t>
            </a:r>
            <a:r>
              <a:rPr lang="it-IT" sz="3413" spc="-71" dirty="0">
                <a:solidFill>
                  <a:srgbClr val="00A3A0"/>
                </a:solidFill>
              </a:rPr>
              <a:t>InvestEU</a:t>
            </a:r>
          </a:p>
          <a:p>
            <a:pPr marL="0" indent="0"/>
            <a:endParaRPr lang="it-IT" sz="3413" dirty="0">
              <a:solidFill>
                <a:srgbClr val="00A3A0"/>
              </a:solidFill>
            </a:endParaRPr>
          </a:p>
        </p:txBody>
      </p:sp>
      <p:sp>
        <p:nvSpPr>
          <p:cNvPr id="10" name="TextBox 9"/>
          <p:cNvSpPr txBox="1"/>
          <p:nvPr/>
        </p:nvSpPr>
        <p:spPr>
          <a:xfrm>
            <a:off x="870415" y="4057509"/>
            <a:ext cx="11367023" cy="4493538"/>
          </a:xfrm>
          <a:prstGeom prst="rect">
            <a:avLst/>
          </a:prstGeom>
          <a:noFill/>
        </p:spPr>
        <p:txBody>
          <a:bodyPr wrap="square" rtlCol="0">
            <a:spAutoFit/>
          </a:bodyPr>
          <a:lstStyle/>
          <a:p>
            <a:pPr marL="487672" indent="-487672" algn="l">
              <a:buFont typeface="Wingdings" panose="05000000000000000000" pitchFamily="2" charset="2"/>
              <a:buChar char="q"/>
            </a:pPr>
            <a:r>
              <a:rPr lang="it-IT" sz="2600" b="0" dirty="0">
                <a:solidFill>
                  <a:srgbClr val="0F5494"/>
                </a:solidFill>
                <a:latin typeface="Arial"/>
              </a:rPr>
              <a:t>Un nuovo </a:t>
            </a:r>
            <a:r>
              <a:rPr lang="it-IT" sz="2600" dirty="0">
                <a:solidFill>
                  <a:srgbClr val="0F5494"/>
                </a:solidFill>
                <a:latin typeface="Arial"/>
              </a:rPr>
              <a:t>fondo di investimento pienamente integrato</a:t>
            </a:r>
            <a:r>
              <a:rPr lang="it-IT" sz="2600" b="0" dirty="0">
                <a:solidFill>
                  <a:srgbClr val="0F5494"/>
                </a:solidFill>
                <a:latin typeface="Arial"/>
              </a:rPr>
              <a:t>: InvestEU</a:t>
            </a:r>
          </a:p>
          <a:p>
            <a:pPr algn="l"/>
            <a:endParaRPr lang="it-IT" sz="2600" b="0" dirty="0">
              <a:solidFill>
                <a:srgbClr val="0F5494"/>
              </a:solidFill>
              <a:latin typeface="Arial"/>
            </a:endParaRPr>
          </a:p>
          <a:p>
            <a:pPr marL="487672" indent="-487672" algn="l">
              <a:buFont typeface="Wingdings" panose="05000000000000000000" pitchFamily="2" charset="2"/>
              <a:buChar char="q"/>
            </a:pPr>
            <a:r>
              <a:rPr lang="it-IT" sz="2600" dirty="0">
                <a:solidFill>
                  <a:srgbClr val="0F5494"/>
                </a:solidFill>
                <a:latin typeface="Arial"/>
              </a:rPr>
              <a:t>Mobilitazione</a:t>
            </a:r>
            <a:r>
              <a:rPr lang="it-IT" sz="2600" b="0" dirty="0">
                <a:solidFill>
                  <a:srgbClr val="0F5494"/>
                </a:solidFill>
                <a:latin typeface="Arial"/>
              </a:rPr>
              <a:t> di ingenti </a:t>
            </a:r>
            <a:r>
              <a:rPr lang="it-IT" sz="2600" dirty="0">
                <a:solidFill>
                  <a:srgbClr val="0F5494"/>
                </a:solidFill>
                <a:latin typeface="Arial"/>
              </a:rPr>
              <a:t>risorse private</a:t>
            </a:r>
            <a:r>
              <a:rPr lang="it-IT" sz="2600" b="0" dirty="0">
                <a:solidFill>
                  <a:srgbClr val="0F5494"/>
                </a:solidFill>
                <a:latin typeface="Arial"/>
              </a:rPr>
              <a:t> con un volume relativamente contenuto di fondi pubblici da destinare a investimenti quanto mai necessari in tutta Europa</a:t>
            </a:r>
          </a:p>
          <a:p>
            <a:pPr algn="l"/>
            <a:endParaRPr lang="it-IT" sz="2600" b="0" dirty="0">
              <a:solidFill>
                <a:srgbClr val="0F5494"/>
              </a:solidFill>
              <a:latin typeface="Arial"/>
            </a:endParaRPr>
          </a:p>
          <a:p>
            <a:pPr marL="487672" indent="-487672" algn="l">
              <a:buFont typeface="Wingdings" panose="05000000000000000000" pitchFamily="2" charset="2"/>
              <a:buChar char="q"/>
            </a:pPr>
            <a:r>
              <a:rPr lang="it-IT" sz="2600" dirty="0">
                <a:solidFill>
                  <a:srgbClr val="0F5494"/>
                </a:solidFill>
                <a:latin typeface="Arial"/>
              </a:rPr>
              <a:t>Unica struttura più lineare</a:t>
            </a:r>
            <a:r>
              <a:rPr lang="it-IT" sz="2600" b="0" dirty="0">
                <a:solidFill>
                  <a:srgbClr val="0F5494"/>
                </a:solidFill>
                <a:latin typeface="Arial"/>
              </a:rPr>
              <a:t> per tutti gli strumenti finanziari a gestione centrale nell’UE</a:t>
            </a:r>
          </a:p>
          <a:p>
            <a:pPr marL="487672" indent="-487672" algn="l">
              <a:buFont typeface="Wingdings" panose="05000000000000000000" pitchFamily="2" charset="2"/>
              <a:buChar char="q"/>
            </a:pPr>
            <a:endParaRPr lang="it-IT" sz="2600" b="0" dirty="0">
              <a:solidFill>
                <a:srgbClr val="0F5494"/>
              </a:solidFill>
              <a:latin typeface="Arial"/>
            </a:endParaRPr>
          </a:p>
          <a:p>
            <a:pPr marL="487672" indent="-487672" algn="l">
              <a:buFont typeface="Wingdings" panose="05000000000000000000" pitchFamily="2" charset="2"/>
              <a:buChar char="q"/>
            </a:pPr>
            <a:r>
              <a:rPr lang="it-IT" sz="2600" b="0" dirty="0">
                <a:solidFill>
                  <a:srgbClr val="0F5494"/>
                </a:solidFill>
                <a:latin typeface="Arial"/>
              </a:rPr>
              <a:t>Diminuzione delle sovrapposizioni, </a:t>
            </a:r>
            <a:r>
              <a:rPr lang="it-IT" sz="2600" dirty="0">
                <a:solidFill>
                  <a:srgbClr val="0F5494"/>
                </a:solidFill>
                <a:latin typeface="Arial"/>
              </a:rPr>
              <a:t>semplificazione dell’accesso ai finanziament</a:t>
            </a:r>
            <a:r>
              <a:rPr lang="it-IT" sz="2600" b="0" dirty="0">
                <a:solidFill>
                  <a:srgbClr val="0F5494"/>
                </a:solidFill>
                <a:latin typeface="Arial"/>
              </a:rPr>
              <a:t>i e </a:t>
            </a:r>
            <a:r>
              <a:rPr lang="it-IT" sz="2600" dirty="0">
                <a:solidFill>
                  <a:srgbClr val="0F5494"/>
                </a:solidFill>
                <a:latin typeface="Arial"/>
              </a:rPr>
              <a:t>riduzione degli oneri amministrativi</a:t>
            </a:r>
            <a:endParaRPr lang="it-IT" sz="2600" b="0" dirty="0">
              <a:solidFill>
                <a:srgbClr val="0F5494"/>
              </a:solidFill>
              <a:latin typeface="Arial"/>
            </a:endParaRPr>
          </a:p>
        </p:txBody>
      </p:sp>
      <p:sp>
        <p:nvSpPr>
          <p:cNvPr id="11" name="Rectangle 10"/>
          <p:cNvSpPr/>
          <p:nvPr/>
        </p:nvSpPr>
        <p:spPr>
          <a:xfrm>
            <a:off x="870415" y="2245358"/>
            <a:ext cx="3659490" cy="6362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a:r>
              <a:rPr lang="it-IT" sz="3413" dirty="0">
                <a:solidFill>
                  <a:schemeClr val="bg1"/>
                </a:solidFill>
                <a:latin typeface="Arial" panose="020B0604020202020204" pitchFamily="34" charset="0"/>
              </a:rPr>
              <a:t>15,2 miliardi di €</a:t>
            </a:r>
            <a:endParaRPr lang="it-IT" sz="2560" b="0" dirty="0"/>
          </a:p>
        </p:txBody>
      </p:sp>
      <p:sp>
        <p:nvSpPr>
          <p:cNvPr id="12" name="Rectangle 11"/>
          <p:cNvSpPr/>
          <p:nvPr/>
        </p:nvSpPr>
        <p:spPr>
          <a:xfrm>
            <a:off x="870415" y="3135807"/>
            <a:ext cx="3667523" cy="716800"/>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50230"/>
            <a:r>
              <a:rPr lang="it-IT" sz="1991" dirty="0">
                <a:solidFill>
                  <a:schemeClr val="bg1"/>
                </a:solidFill>
                <a:latin typeface="Arial" panose="020B0604020202020204" pitchFamily="34" charset="0"/>
              </a:rPr>
              <a:t>attinti al bilancio dell'UE</a:t>
            </a:r>
            <a:endParaRPr lang="it-IT" sz="199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5560089" y="2405713"/>
            <a:ext cx="1786463" cy="486287"/>
          </a:xfrm>
          <a:prstGeom prst="rect">
            <a:avLst/>
          </a:prstGeom>
          <a:noFill/>
        </p:spPr>
        <p:txBody>
          <a:bodyPr wrap="square" rtlCol="0">
            <a:spAutoFit/>
          </a:bodyPr>
          <a:lstStyle/>
          <a:p>
            <a:r>
              <a:rPr lang="it-IT" sz="2560" b="0" dirty="0">
                <a:solidFill>
                  <a:srgbClr val="0F5494"/>
                </a:solidFill>
                <a:latin typeface="+mj-lt"/>
              </a:rPr>
              <a:t>mobilitano</a:t>
            </a:r>
          </a:p>
        </p:txBody>
      </p:sp>
      <p:sp>
        <p:nvSpPr>
          <p:cNvPr id="14" name="Rectangle 13"/>
          <p:cNvSpPr/>
          <p:nvPr/>
        </p:nvSpPr>
        <p:spPr>
          <a:xfrm>
            <a:off x="8332424" y="2245358"/>
            <a:ext cx="3905013" cy="6362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a:r>
              <a:rPr lang="it-IT" sz="3413" dirty="0">
                <a:solidFill>
                  <a:schemeClr val="bg1"/>
                </a:solidFill>
                <a:latin typeface="Arial" panose="020B0604020202020204" pitchFamily="34" charset="0"/>
              </a:rPr>
              <a:t>&gt;650 miliardi di €</a:t>
            </a:r>
            <a:endParaRPr lang="it-IT" sz="2560" b="0" dirty="0"/>
          </a:p>
        </p:txBody>
      </p:sp>
      <p:sp>
        <p:nvSpPr>
          <p:cNvPr id="15" name="Rectangle 14"/>
          <p:cNvSpPr/>
          <p:nvPr/>
        </p:nvSpPr>
        <p:spPr>
          <a:xfrm>
            <a:off x="8332424" y="3137208"/>
            <a:ext cx="3905013" cy="715399"/>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50230"/>
            <a:r>
              <a:rPr lang="it-IT" sz="1991" dirty="0">
                <a:solidFill>
                  <a:schemeClr val="bg1"/>
                </a:solidFill>
                <a:latin typeface="Arial" panose="020B0604020202020204" pitchFamily="34" charset="0"/>
              </a:rPr>
              <a:t>di investimenti aggiuntivi in tutta Europa</a:t>
            </a:r>
            <a:endParaRPr lang="it-IT" sz="199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4867260" y="3033395"/>
            <a:ext cx="3072000" cy="0"/>
            <a:chOff x="3422292" y="1988840"/>
            <a:chExt cx="2160000" cy="0"/>
          </a:xfrm>
        </p:grpSpPr>
        <p:cxnSp>
          <p:nvCxnSpPr>
            <p:cNvPr id="6" name="Straight Arrow Connector 5"/>
            <p:cNvCxnSpPr/>
            <p:nvPr/>
          </p:nvCxnSpPr>
          <p:spPr bwMode="auto">
            <a:xfrm>
              <a:off x="3422292" y="1988840"/>
              <a:ext cx="2160000" cy="0"/>
            </a:xfrm>
            <a:prstGeom prst="straightConnector1">
              <a:avLst/>
            </a:prstGeom>
            <a:noFill/>
            <a:ln w="3810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3422292" y="1988840"/>
              <a:ext cx="1620000" cy="0"/>
            </a:xfrm>
            <a:prstGeom prst="straightConnector1">
              <a:avLst/>
            </a:prstGeom>
            <a:noFill/>
            <a:ln w="3810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3422292" y="1988840"/>
              <a:ext cx="1080000" cy="0"/>
            </a:xfrm>
            <a:prstGeom prst="straightConnector1">
              <a:avLst/>
            </a:prstGeom>
            <a:noFill/>
            <a:ln w="3810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3422292" y="1988840"/>
              <a:ext cx="540000" cy="0"/>
            </a:xfrm>
            <a:prstGeom prst="straightConnector1">
              <a:avLst/>
            </a:prstGeom>
            <a:noFill/>
            <a:ln w="381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110966102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484244" y="430989"/>
            <a:ext cx="10118752" cy="617541"/>
          </a:xfrm>
          <a:prstGeom prst="rect">
            <a:avLst/>
          </a:prstGeom>
        </p:spPr>
        <p:txBody>
          <a:bodyPr wrap="square">
            <a:spAutoFit/>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lgn="ctr"/>
            <a:r>
              <a:rPr lang="it-IT" sz="3413" dirty="0">
                <a:solidFill>
                  <a:srgbClr val="00A3A0"/>
                </a:solidFill>
              </a:rPr>
              <a:t>TRASFORMAZIONE DIGITALE</a:t>
            </a:r>
          </a:p>
        </p:txBody>
      </p:sp>
      <p:sp>
        <p:nvSpPr>
          <p:cNvPr id="33" name="Rectangle 32"/>
          <p:cNvSpPr/>
          <p:nvPr/>
        </p:nvSpPr>
        <p:spPr>
          <a:xfrm>
            <a:off x="7790421" y="7889917"/>
            <a:ext cx="1784320" cy="1055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a:endParaRPr lang="en-GB" sz="2560" b="0">
              <a:solidFill>
                <a:srgbClr val="FFFFFF"/>
              </a:solidFill>
            </a:endParaRPr>
          </a:p>
        </p:txBody>
      </p:sp>
      <p:sp>
        <p:nvSpPr>
          <p:cNvPr id="34" name="TextBox 33"/>
          <p:cNvSpPr txBox="1"/>
          <p:nvPr/>
        </p:nvSpPr>
        <p:spPr>
          <a:xfrm>
            <a:off x="10018448" y="5462152"/>
            <a:ext cx="933269" cy="486287"/>
          </a:xfrm>
          <a:prstGeom prst="rect">
            <a:avLst/>
          </a:prstGeom>
          <a:noFill/>
        </p:spPr>
        <p:txBody>
          <a:bodyPr wrap="none" rtlCol="0">
            <a:spAutoFit/>
          </a:bodyPr>
          <a:lstStyle/>
          <a:p>
            <a:r>
              <a:rPr lang="it-IT" sz="2560" dirty="0">
                <a:solidFill>
                  <a:srgbClr val="FFFFFF"/>
                </a:solidFill>
                <a:latin typeface="Arial" panose="020B0604020202020204" pitchFamily="34" charset="0"/>
              </a:rPr>
              <a:t>1,3%</a:t>
            </a:r>
            <a:endParaRPr lang="it-IT" sz="2560" dirty="0">
              <a:solidFill>
                <a:srgbClr val="FFFFFF"/>
              </a:solidFill>
              <a:latin typeface="Arial" panose="020B0604020202020204" pitchFamily="34" charset="0"/>
              <a:cs typeface="Arial" panose="020B0604020202020204" pitchFamily="34" charset="0"/>
            </a:endParaRPr>
          </a:p>
        </p:txBody>
      </p:sp>
      <p:sp>
        <p:nvSpPr>
          <p:cNvPr id="8" name="TextBox 7"/>
          <p:cNvSpPr txBox="1"/>
          <p:nvPr/>
        </p:nvSpPr>
        <p:spPr>
          <a:xfrm>
            <a:off x="399192" y="1346355"/>
            <a:ext cx="12043068" cy="6740307"/>
          </a:xfrm>
          <a:prstGeom prst="rect">
            <a:avLst/>
          </a:prstGeom>
          <a:noFill/>
        </p:spPr>
        <p:txBody>
          <a:bodyPr wrap="square" rtlCol="0">
            <a:spAutoFit/>
          </a:bodyPr>
          <a:lstStyle/>
          <a:p>
            <a:pPr marL="487672" indent="-487672" algn="l">
              <a:buFont typeface="Wingdings" panose="05000000000000000000" pitchFamily="2" charset="2"/>
              <a:buChar char="q"/>
            </a:pPr>
            <a:r>
              <a:rPr lang="it-IT" sz="2700" b="0" dirty="0">
                <a:solidFill>
                  <a:srgbClr val="0F5494"/>
                </a:solidFill>
                <a:latin typeface="Arial"/>
              </a:rPr>
              <a:t>La Commissione propone di istituire un nuovo </a:t>
            </a:r>
            <a:r>
              <a:rPr lang="it-IT" sz="2700" dirty="0">
                <a:solidFill>
                  <a:srgbClr val="0F5494"/>
                </a:solidFill>
                <a:latin typeface="Arial"/>
              </a:rPr>
              <a:t>programma Europa digitale</a:t>
            </a:r>
            <a:r>
              <a:rPr lang="it-IT" sz="2700" b="0" dirty="0">
                <a:solidFill>
                  <a:srgbClr val="0F5494"/>
                </a:solidFill>
                <a:latin typeface="Arial"/>
              </a:rPr>
              <a:t> con una dotazione complessiva di </a:t>
            </a:r>
            <a:r>
              <a:rPr lang="it-IT" sz="2700" dirty="0">
                <a:solidFill>
                  <a:srgbClr val="0F5494"/>
                </a:solidFill>
                <a:latin typeface="Arial"/>
              </a:rPr>
              <a:t>9,2 miliardi di €</a:t>
            </a:r>
            <a:r>
              <a:rPr lang="it-IT" sz="2700" b="0" dirty="0">
                <a:solidFill>
                  <a:srgbClr val="0F5494"/>
                </a:solidFill>
                <a:latin typeface="Arial"/>
              </a:rPr>
              <a:t> per plasmare e sostenere la trasformazione digitale della società e dell'economia europee.</a:t>
            </a:r>
          </a:p>
          <a:p>
            <a:pPr algn="l"/>
            <a:endParaRPr lang="it-IT" sz="2700" b="0" dirty="0">
              <a:solidFill>
                <a:srgbClr val="0F5494"/>
              </a:solidFill>
              <a:latin typeface="Arial"/>
            </a:endParaRPr>
          </a:p>
          <a:p>
            <a:pPr algn="l"/>
            <a:r>
              <a:rPr lang="it-IT" sz="2700" dirty="0">
                <a:solidFill>
                  <a:srgbClr val="0F5494"/>
                </a:solidFill>
                <a:latin typeface="Arial"/>
              </a:rPr>
              <a:t>Esempi:</a:t>
            </a:r>
            <a:r>
              <a:rPr lang="it-IT" sz="2700" b="0" dirty="0">
                <a:solidFill>
                  <a:srgbClr val="0F5494"/>
                </a:solidFill>
                <a:latin typeface="Arial"/>
              </a:rPr>
              <a:t> </a:t>
            </a:r>
          </a:p>
          <a:p>
            <a:pPr algn="l"/>
            <a:endParaRPr lang="it-IT" sz="2700" b="0" dirty="0">
              <a:solidFill>
                <a:srgbClr val="0F5494"/>
              </a:solidFill>
              <a:latin typeface="Arial"/>
            </a:endParaRPr>
          </a:p>
          <a:p>
            <a:pPr marL="1137902" lvl="1" indent="-487672" algn="l">
              <a:buFont typeface="Arial" panose="020B0604020202020204" pitchFamily="34" charset="0"/>
              <a:buChar char="•"/>
            </a:pPr>
            <a:r>
              <a:rPr lang="it-IT" sz="2700" b="0" dirty="0">
                <a:solidFill>
                  <a:srgbClr val="0F5494"/>
                </a:solidFill>
                <a:latin typeface="Arial"/>
              </a:rPr>
              <a:t>Intelligenza artificiale</a:t>
            </a:r>
          </a:p>
          <a:p>
            <a:pPr marL="1137902" lvl="1" indent="-487672" algn="l">
              <a:buFont typeface="Arial" panose="020B0604020202020204" pitchFamily="34" charset="0"/>
              <a:buChar char="•"/>
            </a:pPr>
            <a:r>
              <a:rPr lang="it-IT" sz="2700" b="0" dirty="0">
                <a:solidFill>
                  <a:srgbClr val="0F5494"/>
                </a:solidFill>
                <a:latin typeface="Arial"/>
              </a:rPr>
              <a:t>Supercalcolo</a:t>
            </a:r>
          </a:p>
          <a:p>
            <a:pPr marL="1137902" lvl="1" indent="-487672" algn="l">
              <a:buFont typeface="Arial" panose="020B0604020202020204" pitchFamily="34" charset="0"/>
              <a:buChar char="•"/>
            </a:pPr>
            <a:r>
              <a:rPr lang="it-IT" sz="2700" b="0" dirty="0">
                <a:solidFill>
                  <a:srgbClr val="0F5494"/>
                </a:solidFill>
                <a:latin typeface="Arial"/>
              </a:rPr>
              <a:t>Investimento nelle competenze digitali dei cittadini europei</a:t>
            </a:r>
          </a:p>
          <a:p>
            <a:pPr marL="1137902" lvl="1" indent="-487672" algn="l">
              <a:buFont typeface="Arial" panose="020B0604020202020204" pitchFamily="34" charset="0"/>
              <a:buChar char="•"/>
            </a:pPr>
            <a:r>
              <a:rPr lang="it-IT" sz="2700" b="0" dirty="0">
                <a:solidFill>
                  <a:srgbClr val="0F5494"/>
                </a:solidFill>
                <a:latin typeface="Arial"/>
              </a:rPr>
              <a:t>Sviluppo di reti digitali ad altissima capacità</a:t>
            </a:r>
          </a:p>
          <a:p>
            <a:pPr marL="1137902" lvl="1" indent="-487672" algn="l">
              <a:buFont typeface="Arial" panose="020B0604020202020204" pitchFamily="34" charset="0"/>
              <a:buChar char="•"/>
            </a:pPr>
            <a:r>
              <a:rPr lang="it-IT" sz="2700" b="0" dirty="0">
                <a:solidFill>
                  <a:srgbClr val="0F5494"/>
                </a:solidFill>
                <a:latin typeface="Arial"/>
              </a:rPr>
              <a:t>Uniti contro i ciberattacchi</a:t>
            </a:r>
          </a:p>
          <a:p>
            <a:pPr marL="487672" indent="-487672" algn="l">
              <a:buFont typeface="Arial" panose="020B0604020202020204" pitchFamily="34" charset="0"/>
              <a:buChar char="•"/>
            </a:pPr>
            <a:endParaRPr lang="it-IT" sz="2700" b="0" dirty="0">
              <a:solidFill>
                <a:srgbClr val="0F5494"/>
              </a:solidFill>
              <a:latin typeface="Arial"/>
            </a:endParaRPr>
          </a:p>
          <a:p>
            <a:pPr marL="487672" indent="-487672" algn="l">
              <a:buFont typeface="Wingdings" panose="05000000000000000000" pitchFamily="2" charset="2"/>
              <a:buChar char="q"/>
            </a:pPr>
            <a:r>
              <a:rPr lang="it-IT" sz="2700" b="0" dirty="0">
                <a:solidFill>
                  <a:srgbClr val="0F5494"/>
                </a:solidFill>
                <a:latin typeface="Arial"/>
              </a:rPr>
              <a:t>La sezione del meccanismo per collegare l'Europa dedicata al digitale dispone di una dotazione di </a:t>
            </a:r>
            <a:r>
              <a:rPr lang="it-IT" sz="2700" dirty="0">
                <a:solidFill>
                  <a:srgbClr val="0F5494"/>
                </a:solidFill>
                <a:latin typeface="Arial"/>
              </a:rPr>
              <a:t>3 miliardi di €</a:t>
            </a:r>
            <a:r>
              <a:rPr lang="it-IT" sz="2700" b="0" dirty="0">
                <a:solidFill>
                  <a:srgbClr val="0F5494"/>
                </a:solidFill>
                <a:latin typeface="Arial"/>
              </a:rPr>
              <a:t> che saranno impiegati per finanziare l'infrastruttura per la connettività digitale.</a:t>
            </a:r>
          </a:p>
        </p:txBody>
      </p:sp>
    </p:spTree>
    <p:extLst>
      <p:ext uri="{BB962C8B-B14F-4D97-AF65-F5344CB8AC3E}">
        <p14:creationId xmlns:p14="http://schemas.microsoft.com/office/powerpoint/2010/main" val="3769562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AD9770D4-2F11-4DBB-AF03-3DD47410A723-L0-001.png" descr="AD9770D4-2F11-4DBB-AF03-3DD47410A723-L0-001.png"/>
          <p:cNvPicPr>
            <a:picLocks noChangeAspect="1"/>
          </p:cNvPicPr>
          <p:nvPr/>
        </p:nvPicPr>
        <p:blipFill>
          <a:blip r:embed="rId2">
            <a:extLst/>
          </a:blip>
          <a:srcRect l="13036" r="13036"/>
          <a:stretch>
            <a:fillRect/>
          </a:stretch>
        </p:blipFill>
        <p:spPr>
          <a:xfrm>
            <a:off x="220006" y="28576"/>
            <a:ext cx="12743956" cy="9696641"/>
          </a:xfrm>
          <a:prstGeom prst="rect">
            <a:avLst/>
          </a:prstGeom>
          <a:ln w="12700">
            <a:miter lim="400000"/>
          </a:ln>
        </p:spPr>
      </p:pic>
      <p:sp>
        <p:nvSpPr>
          <p:cNvPr id="3" name="Rectangle 2"/>
          <p:cNvSpPr/>
          <p:nvPr/>
        </p:nvSpPr>
        <p:spPr>
          <a:xfrm>
            <a:off x="9341708" y="8365524"/>
            <a:ext cx="3410465" cy="118624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 name="Picture 1"/>
          <p:cNvPicPr>
            <a:picLocks noChangeAspect="1"/>
          </p:cNvPicPr>
          <p:nvPr/>
        </p:nvPicPr>
        <p:blipFill>
          <a:blip r:embed="rId3"/>
          <a:stretch>
            <a:fillRect/>
          </a:stretch>
        </p:blipFill>
        <p:spPr>
          <a:xfrm>
            <a:off x="5441834" y="8065458"/>
            <a:ext cx="6297714" cy="1012024"/>
          </a:xfrm>
          <a:prstGeom prst="rect">
            <a:avLst/>
          </a:prstGeom>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6231A017-1AA2-44C4-970F-3B4E090EF4F3-L0-001.png" descr="6231A017-1AA2-44C4-970F-3B4E090EF4F3-L0-001.png"/>
          <p:cNvPicPr>
            <a:picLocks noChangeAspect="1"/>
          </p:cNvPicPr>
          <p:nvPr/>
        </p:nvPicPr>
        <p:blipFill>
          <a:blip r:embed="rId3">
            <a:extLst/>
          </a:blip>
          <a:srcRect l="33283" t="16013" r="16092" b="67509"/>
          <a:stretch>
            <a:fillRect/>
          </a:stretch>
        </p:blipFill>
        <p:spPr>
          <a:xfrm>
            <a:off x="-17822968" y="-182365"/>
            <a:ext cx="41450432" cy="10118155"/>
          </a:xfrm>
          <a:prstGeom prst="rect">
            <a:avLst/>
          </a:prstGeom>
          <a:ln w="12700">
            <a:miter lim="400000"/>
          </a:ln>
        </p:spPr>
      </p:pic>
      <p:pic>
        <p:nvPicPr>
          <p:cNvPr id="155" name="89536577-7CEF-42E4-A09E-411E3B682CEB-L0-001.png" descr="89536577-7CEF-42E4-A09E-411E3B682CEB-L0-001.png"/>
          <p:cNvPicPr>
            <a:picLocks noChangeAspect="1"/>
          </p:cNvPicPr>
          <p:nvPr/>
        </p:nvPicPr>
        <p:blipFill>
          <a:blip r:embed="rId4">
            <a:alphaModFix amt="10000"/>
            <a:extLst/>
          </a:blip>
          <a:srcRect l="4713" t="5447" r="1990" b="12710"/>
          <a:stretch>
            <a:fillRect/>
          </a:stretch>
        </p:blipFill>
        <p:spPr>
          <a:xfrm>
            <a:off x="-463256" y="-540216"/>
            <a:ext cx="15611303" cy="10271148"/>
          </a:xfrm>
          <a:prstGeom prst="rect">
            <a:avLst/>
          </a:prstGeom>
          <a:ln w="12700">
            <a:miter lim="400000"/>
          </a:ln>
        </p:spPr>
      </p:pic>
      <p:pic>
        <p:nvPicPr>
          <p:cNvPr id="156" name="6231A017-1AA2-44C4-970F-3B4E090EF4F3-L0-001.png" descr="6231A017-1AA2-44C4-970F-3B4E090EF4F3-L0-001.png"/>
          <p:cNvPicPr>
            <a:picLocks noChangeAspect="1"/>
          </p:cNvPicPr>
          <p:nvPr/>
        </p:nvPicPr>
        <p:blipFill>
          <a:blip r:embed="rId3">
            <a:extLst/>
          </a:blip>
          <a:srcRect l="33283" t="16013" r="16092" b="67509"/>
          <a:stretch>
            <a:fillRect/>
          </a:stretch>
        </p:blipFill>
        <p:spPr>
          <a:xfrm rot="2700000">
            <a:off x="-7804492" y="15789935"/>
            <a:ext cx="30949696" cy="7554899"/>
          </a:xfrm>
          <a:prstGeom prst="rect">
            <a:avLst/>
          </a:prstGeom>
          <a:ln w="12700">
            <a:miter lim="400000"/>
          </a:ln>
        </p:spPr>
      </p:pic>
      <p:pic>
        <p:nvPicPr>
          <p:cNvPr id="157" name="65FDAF5B-8416-4397-968B-3ED00DE60548-L0-001.png" descr="65FDAF5B-8416-4397-968B-3ED00DE60548-L0-001.png"/>
          <p:cNvPicPr>
            <a:picLocks noChangeAspect="1"/>
          </p:cNvPicPr>
          <p:nvPr/>
        </p:nvPicPr>
        <p:blipFill>
          <a:blip r:embed="rId5">
            <a:extLst/>
          </a:blip>
          <a:stretch>
            <a:fillRect/>
          </a:stretch>
        </p:blipFill>
        <p:spPr>
          <a:xfrm>
            <a:off x="190970" y="8302245"/>
            <a:ext cx="1879251" cy="1303260"/>
          </a:xfrm>
          <a:prstGeom prst="rect">
            <a:avLst/>
          </a:prstGeom>
          <a:ln w="12700">
            <a:miter lim="400000"/>
          </a:ln>
        </p:spPr>
      </p:pic>
      <p:sp>
        <p:nvSpPr>
          <p:cNvPr id="158" name="H2020 &amp; FP7: Programmi di Ricerca e Innovazione dell’UE"/>
          <p:cNvSpPr txBox="1">
            <a:spLocks noGrp="1"/>
          </p:cNvSpPr>
          <p:nvPr>
            <p:ph type="ctrTitle"/>
          </p:nvPr>
        </p:nvSpPr>
        <p:spPr>
          <a:xfrm>
            <a:off x="2797163" y="214641"/>
            <a:ext cx="9461958" cy="1851623"/>
          </a:xfrm>
          <a:prstGeom prst="rect">
            <a:avLst/>
          </a:prstGeom>
        </p:spPr>
        <p:txBody>
          <a:bodyPr anchor="ctr">
            <a:normAutofit fontScale="90000"/>
          </a:bodyPr>
          <a:lstStyle>
            <a:lvl1pPr defTabSz="391414">
              <a:defRPr sz="5360">
                <a:solidFill>
                  <a:srgbClr val="FFFFFF"/>
                </a:solidFill>
              </a:defRPr>
            </a:lvl1pPr>
          </a:lstStyle>
          <a:p>
            <a:pPr>
              <a:defRPr>
                <a:solidFill>
                  <a:srgbClr val="000000"/>
                </a:solidFill>
              </a:defRPr>
            </a:pPr>
            <a:r>
              <a:rPr b="1" dirty="0">
                <a:solidFill>
                  <a:srgbClr val="FFFFFF"/>
                </a:solidFill>
              </a:rPr>
              <a:t>H2020 &amp; FP7: </a:t>
            </a:r>
            <a:r>
              <a:rPr b="1" dirty="0" err="1">
                <a:solidFill>
                  <a:srgbClr val="FFFFFF"/>
                </a:solidFill>
              </a:rPr>
              <a:t>Programmi</a:t>
            </a:r>
            <a:r>
              <a:rPr b="1" dirty="0">
                <a:solidFill>
                  <a:srgbClr val="FFFFFF"/>
                </a:solidFill>
              </a:rPr>
              <a:t> di </a:t>
            </a:r>
            <a:r>
              <a:rPr b="1" dirty="0" err="1">
                <a:solidFill>
                  <a:srgbClr val="FFFFFF"/>
                </a:solidFill>
              </a:rPr>
              <a:t>Ricerca</a:t>
            </a:r>
            <a:r>
              <a:rPr b="1" dirty="0">
                <a:solidFill>
                  <a:srgbClr val="FFFFFF"/>
                </a:solidFill>
              </a:rPr>
              <a:t> e </a:t>
            </a:r>
            <a:r>
              <a:rPr b="1" dirty="0" err="1">
                <a:solidFill>
                  <a:srgbClr val="FFFFFF"/>
                </a:solidFill>
              </a:rPr>
              <a:t>Innovazione</a:t>
            </a:r>
            <a:r>
              <a:rPr b="1" dirty="0">
                <a:solidFill>
                  <a:srgbClr val="FFFFFF"/>
                </a:solidFill>
              </a:rPr>
              <a:t> </a:t>
            </a:r>
            <a:r>
              <a:rPr b="1" dirty="0" err="1">
                <a:solidFill>
                  <a:srgbClr val="FFFFFF"/>
                </a:solidFill>
              </a:rPr>
              <a:t>dell’UE</a:t>
            </a:r>
            <a:endParaRPr b="1" dirty="0">
              <a:solidFill>
                <a:srgbClr val="FFFFFF"/>
              </a:solidFill>
            </a:endParaRPr>
          </a:p>
        </p:txBody>
      </p:sp>
      <p:pic>
        <p:nvPicPr>
          <p:cNvPr id="159" name="Linea" descr="Linea"/>
          <p:cNvPicPr>
            <a:picLocks/>
          </p:cNvPicPr>
          <p:nvPr/>
        </p:nvPicPr>
        <p:blipFill>
          <a:blip r:embed="rId6">
            <a:extLst/>
          </a:blip>
          <a:stretch>
            <a:fillRect/>
          </a:stretch>
        </p:blipFill>
        <p:spPr>
          <a:xfrm rot="21600000">
            <a:off x="2480152" y="2361788"/>
            <a:ext cx="10214856" cy="101686"/>
          </a:xfrm>
          <a:prstGeom prst="rect">
            <a:avLst/>
          </a:prstGeom>
        </p:spPr>
      </p:pic>
      <p:graphicFrame>
        <p:nvGraphicFramePr>
          <p:cNvPr id="161" name="Tabella"/>
          <p:cNvGraphicFramePr/>
          <p:nvPr>
            <p:extLst>
              <p:ext uri="{D42A27DB-BD31-4B8C-83A1-F6EECF244321}">
                <p14:modId xmlns:p14="http://schemas.microsoft.com/office/powerpoint/2010/main" val="119262909"/>
              </p:ext>
            </p:extLst>
          </p:nvPr>
        </p:nvGraphicFramePr>
        <p:xfrm>
          <a:off x="2480152" y="2744953"/>
          <a:ext cx="10095980" cy="6348471"/>
        </p:xfrm>
        <a:graphic>
          <a:graphicData uri="http://schemas.openxmlformats.org/drawingml/2006/table">
            <a:tbl>
              <a:tblPr firstCol="1" bandRow="1">
                <a:tableStyleId>{4C3C2611-4C71-4FC5-86AE-919BDF0F9419}</a:tableStyleId>
              </a:tblPr>
              <a:tblGrid>
                <a:gridCol w="3950612">
                  <a:extLst>
                    <a:ext uri="{9D8B030D-6E8A-4147-A177-3AD203B41FA5}">
                      <a16:colId xmlns:a16="http://schemas.microsoft.com/office/drawing/2014/main" val="20000"/>
                    </a:ext>
                  </a:extLst>
                </a:gridCol>
                <a:gridCol w="2048456">
                  <a:extLst>
                    <a:ext uri="{9D8B030D-6E8A-4147-A177-3AD203B41FA5}">
                      <a16:colId xmlns:a16="http://schemas.microsoft.com/office/drawing/2014/main" val="20001"/>
                    </a:ext>
                  </a:extLst>
                </a:gridCol>
                <a:gridCol w="2048456">
                  <a:extLst>
                    <a:ext uri="{9D8B030D-6E8A-4147-A177-3AD203B41FA5}">
                      <a16:colId xmlns:a16="http://schemas.microsoft.com/office/drawing/2014/main" val="20002"/>
                    </a:ext>
                  </a:extLst>
                </a:gridCol>
                <a:gridCol w="2048456">
                  <a:extLst>
                    <a:ext uri="{9D8B030D-6E8A-4147-A177-3AD203B41FA5}">
                      <a16:colId xmlns:a16="http://schemas.microsoft.com/office/drawing/2014/main" val="20003"/>
                    </a:ext>
                  </a:extLst>
                </a:gridCol>
              </a:tblGrid>
              <a:tr h="720047">
                <a:tc>
                  <a:txBody>
                    <a:bodyPr/>
                    <a:lstStyle/>
                    <a:p>
                      <a:pPr defTabSz="914400">
                        <a:defRPr sz="2200">
                          <a:sym typeface="Helvetica Neue"/>
                        </a:defRPr>
                      </a:pPr>
                      <a:endParaRPr dirty="0"/>
                    </a:p>
                  </a:txBody>
                  <a:tcPr marL="50800" marR="50800" marT="50800" marB="50800" anchor="ctr" horzOverflow="overflow">
                    <a:solidFill>
                      <a:schemeClr val="accent1">
                        <a:hueOff val="114395"/>
                        <a:lumOff val="-24975"/>
                      </a:schemeClr>
                    </a:solidFill>
                  </a:tcPr>
                </a:tc>
                <a:tc>
                  <a:txBody>
                    <a:bodyPr/>
                    <a:lstStyle/>
                    <a:p>
                      <a:pPr defTabSz="914400">
                        <a:defRPr sz="1800"/>
                      </a:pPr>
                      <a:r>
                        <a:rPr sz="2200" b="1" dirty="0">
                          <a:solidFill>
                            <a:schemeClr val="accent2">
                              <a:lumMod val="75000"/>
                            </a:schemeClr>
                          </a:solidFill>
                          <a:sym typeface="Helvetica Neue"/>
                        </a:rPr>
                        <a:t>UE</a:t>
                      </a:r>
                    </a:p>
                  </a:txBody>
                  <a:tcPr marL="50800" marR="50800" marT="50800" marB="50800" anchor="ctr" horzOverflow="overflow"/>
                </a:tc>
                <a:tc>
                  <a:txBody>
                    <a:bodyPr/>
                    <a:lstStyle/>
                    <a:p>
                      <a:pPr defTabSz="914400">
                        <a:defRPr sz="2200" b="1">
                          <a:sym typeface="Helvetica Neue"/>
                        </a:defRPr>
                      </a:pPr>
                      <a:r>
                        <a:rPr dirty="0">
                          <a:solidFill>
                            <a:schemeClr val="accent2">
                              <a:lumMod val="75000"/>
                            </a:schemeClr>
                          </a:solidFill>
                        </a:rPr>
                        <a:t>ITALIA</a:t>
                      </a:r>
                    </a:p>
                    <a:p>
                      <a:pPr defTabSz="914400">
                        <a:defRPr sz="2200">
                          <a:sym typeface="Helvetica Neue"/>
                        </a:defRPr>
                      </a:pPr>
                      <a:r>
                        <a:rPr dirty="0">
                          <a:solidFill>
                            <a:schemeClr val="accent2">
                              <a:lumMod val="75000"/>
                            </a:schemeClr>
                          </a:solidFill>
                        </a:rPr>
                        <a:t>(% </a:t>
                      </a:r>
                      <a:r>
                        <a:rPr dirty="0" err="1">
                          <a:solidFill>
                            <a:schemeClr val="accent2">
                              <a:lumMod val="75000"/>
                            </a:schemeClr>
                          </a:solidFill>
                        </a:rPr>
                        <a:t>su</a:t>
                      </a:r>
                      <a:r>
                        <a:rPr dirty="0">
                          <a:solidFill>
                            <a:schemeClr val="accent2">
                              <a:lumMod val="75000"/>
                            </a:schemeClr>
                          </a:solidFill>
                        </a:rPr>
                        <a:t> UE)</a:t>
                      </a:r>
                    </a:p>
                  </a:txBody>
                  <a:tcPr marL="50800" marR="50800" marT="50800" marB="50800" anchor="ctr" horzOverflow="overflow"/>
                </a:tc>
                <a:tc>
                  <a:txBody>
                    <a:bodyPr/>
                    <a:lstStyle/>
                    <a:p>
                      <a:pPr defTabSz="914400">
                        <a:defRPr sz="2200" b="1">
                          <a:sym typeface="Helvetica Neue"/>
                        </a:defRPr>
                      </a:pPr>
                      <a:r>
                        <a:rPr dirty="0">
                          <a:solidFill>
                            <a:schemeClr val="accent2">
                              <a:lumMod val="75000"/>
                            </a:schemeClr>
                          </a:solidFill>
                        </a:rPr>
                        <a:t>LOMBARDIA</a:t>
                      </a:r>
                    </a:p>
                    <a:p>
                      <a:pPr defTabSz="914400">
                        <a:defRPr sz="2200">
                          <a:sym typeface="Helvetica Neue"/>
                        </a:defRPr>
                      </a:pPr>
                      <a:r>
                        <a:rPr dirty="0">
                          <a:solidFill>
                            <a:schemeClr val="accent2">
                              <a:lumMod val="75000"/>
                            </a:schemeClr>
                          </a:solidFill>
                        </a:rPr>
                        <a:t>(% </a:t>
                      </a:r>
                      <a:r>
                        <a:rPr dirty="0" err="1">
                          <a:solidFill>
                            <a:schemeClr val="accent2">
                              <a:lumMod val="75000"/>
                            </a:schemeClr>
                          </a:solidFill>
                        </a:rPr>
                        <a:t>su</a:t>
                      </a:r>
                      <a:r>
                        <a:rPr dirty="0">
                          <a:solidFill>
                            <a:schemeClr val="accent2">
                              <a:lumMod val="75000"/>
                            </a:schemeClr>
                          </a:solidFill>
                        </a:rPr>
                        <a:t> Italia)</a:t>
                      </a:r>
                    </a:p>
                  </a:txBody>
                  <a:tcPr marL="50800" marR="50800" marT="50800" marB="50800" anchor="ctr" horzOverflow="overflow"/>
                </a:tc>
                <a:extLst>
                  <a:ext uri="{0D108BD9-81ED-4DB2-BD59-A6C34878D82A}">
                    <a16:rowId xmlns:a16="http://schemas.microsoft.com/office/drawing/2014/main" val="10000"/>
                  </a:ext>
                </a:extLst>
              </a:tr>
              <a:tr h="720047">
                <a:tc>
                  <a:txBody>
                    <a:bodyPr/>
                    <a:lstStyle/>
                    <a:p>
                      <a:pPr algn="l" defTabSz="914400">
                        <a:defRPr sz="2200">
                          <a:sym typeface="Helvetica Neue"/>
                        </a:defRPr>
                      </a:pPr>
                      <a:r>
                        <a:t>Candidature </a:t>
                      </a:r>
                      <a:r>
                        <a:rPr b="0"/>
                        <a:t>(H2020)</a:t>
                      </a:r>
                    </a:p>
                  </a:txBody>
                  <a:tcPr marL="50800" marR="50800" marT="50800" marB="50800" anchor="ctr" horzOverflow="overflow">
                    <a:solidFill>
                      <a:schemeClr val="accent1">
                        <a:hueOff val="114395"/>
                        <a:lumOff val="-24975"/>
                      </a:schemeClr>
                    </a:solidFill>
                  </a:tcPr>
                </a:tc>
                <a:tc>
                  <a:txBody>
                    <a:bodyPr/>
                    <a:lstStyle/>
                    <a:p>
                      <a:pPr defTabSz="914400">
                        <a:defRPr sz="1800"/>
                      </a:pPr>
                      <a:r>
                        <a:rPr sz="2200">
                          <a:sym typeface="Helvetica Neue"/>
                        </a:rPr>
                        <a:t>593.131</a:t>
                      </a:r>
                    </a:p>
                  </a:txBody>
                  <a:tcPr marL="50800" marR="50800" marT="50800" marB="50800" anchor="ctr" horzOverflow="overflow"/>
                </a:tc>
                <a:tc>
                  <a:txBody>
                    <a:bodyPr/>
                    <a:lstStyle/>
                    <a:p>
                      <a:pPr defTabSz="914400">
                        <a:defRPr sz="1800"/>
                      </a:pPr>
                      <a:r>
                        <a:rPr sz="2200" dirty="0">
                          <a:sym typeface="Helvetica Neue"/>
                        </a:rPr>
                        <a:t>73.324 (12,36%)</a:t>
                      </a:r>
                    </a:p>
                  </a:txBody>
                  <a:tcPr marL="50800" marR="50800" marT="50800" marB="50800" anchor="ctr" horzOverflow="overflow"/>
                </a:tc>
                <a:tc>
                  <a:txBody>
                    <a:bodyPr/>
                    <a:lstStyle/>
                    <a:p>
                      <a:pPr defTabSz="914400">
                        <a:defRPr sz="1800"/>
                      </a:pPr>
                      <a:r>
                        <a:rPr sz="2200" dirty="0">
                          <a:sym typeface="Helvetica Neue"/>
                        </a:rPr>
                        <a:t>14.005 (19,10%)</a:t>
                      </a:r>
                    </a:p>
                  </a:txBody>
                  <a:tcPr marL="50800" marR="50800" marT="50800" marB="50800" anchor="ctr" horzOverflow="overflow"/>
                </a:tc>
                <a:extLst>
                  <a:ext uri="{0D108BD9-81ED-4DB2-BD59-A6C34878D82A}">
                    <a16:rowId xmlns:a16="http://schemas.microsoft.com/office/drawing/2014/main" val="10001"/>
                  </a:ext>
                </a:extLst>
              </a:tr>
              <a:tr h="720047">
                <a:tc>
                  <a:txBody>
                    <a:bodyPr/>
                    <a:lstStyle/>
                    <a:p>
                      <a:pPr algn="l" defTabSz="914400">
                        <a:defRPr sz="2200">
                          <a:sym typeface="Helvetica Neue"/>
                        </a:defRPr>
                      </a:pPr>
                      <a:r>
                        <a:t>Beneficiari dei finanziamenti </a:t>
                      </a:r>
                      <a:r>
                        <a:rPr b="0"/>
                        <a:t>(FP7 &amp; H2020)</a:t>
                      </a:r>
                    </a:p>
                  </a:txBody>
                  <a:tcPr marL="50800" marR="50800" marT="50800" marB="50800" anchor="ctr" horzOverflow="overflow">
                    <a:solidFill>
                      <a:schemeClr val="accent1">
                        <a:hueOff val="114395"/>
                        <a:lumOff val="-24975"/>
                      </a:schemeClr>
                    </a:solidFill>
                  </a:tcPr>
                </a:tc>
                <a:tc>
                  <a:txBody>
                    <a:bodyPr/>
                    <a:lstStyle/>
                    <a:p>
                      <a:pPr defTabSz="914400">
                        <a:defRPr sz="1800"/>
                      </a:pPr>
                      <a:r>
                        <a:rPr sz="2200">
                          <a:sym typeface="Helvetica Neue"/>
                        </a:rPr>
                        <a:t>96.318</a:t>
                      </a:r>
                    </a:p>
                  </a:txBody>
                  <a:tcPr marL="50800" marR="50800" marT="50800" marB="50800" anchor="ctr" horzOverflow="overflow"/>
                </a:tc>
                <a:tc>
                  <a:txBody>
                    <a:bodyPr/>
                    <a:lstStyle/>
                    <a:p>
                      <a:pPr defTabSz="914400">
                        <a:defRPr sz="1800"/>
                      </a:pPr>
                      <a:r>
                        <a:rPr sz="2200">
                          <a:sym typeface="Helvetica Neue"/>
                        </a:rPr>
                        <a:t>22.543 (10,71%)</a:t>
                      </a:r>
                    </a:p>
                  </a:txBody>
                  <a:tcPr marL="50800" marR="50800" marT="50800" marB="50800" anchor="ctr" horzOverflow="overflow"/>
                </a:tc>
                <a:tc>
                  <a:txBody>
                    <a:bodyPr/>
                    <a:lstStyle/>
                    <a:p>
                      <a:pPr defTabSz="914400">
                        <a:defRPr sz="1800"/>
                      </a:pPr>
                      <a:r>
                        <a:rPr sz="2200">
                          <a:sym typeface="Helvetica Neue"/>
                        </a:rPr>
                        <a:t>4.311
(18,94%)</a:t>
                      </a:r>
                    </a:p>
                  </a:txBody>
                  <a:tcPr marL="50800" marR="50800" marT="50800" marB="50800" anchor="ctr" horzOverflow="overflow"/>
                </a:tc>
                <a:extLst>
                  <a:ext uri="{0D108BD9-81ED-4DB2-BD59-A6C34878D82A}">
                    <a16:rowId xmlns:a16="http://schemas.microsoft.com/office/drawing/2014/main" val="10002"/>
                  </a:ext>
                </a:extLst>
              </a:tr>
              <a:tr h="682812">
                <a:tc>
                  <a:txBody>
                    <a:bodyPr/>
                    <a:lstStyle/>
                    <a:p>
                      <a:pPr algn="l" defTabSz="914400">
                        <a:defRPr sz="2200">
                          <a:sym typeface="Helvetica Neue"/>
                        </a:defRPr>
                      </a:pPr>
                      <a:r>
                        <a:t>Tasso di successo </a:t>
                      </a:r>
                      <a:r>
                        <a:rPr b="0"/>
                        <a:t>(H2020)</a:t>
                      </a:r>
                    </a:p>
                  </a:txBody>
                  <a:tcPr marL="50800" marR="50800" marT="50800" marB="50800" anchor="ctr" horzOverflow="overflow">
                    <a:solidFill>
                      <a:schemeClr val="accent1">
                        <a:hueOff val="114395"/>
                        <a:lumOff val="-24975"/>
                      </a:schemeClr>
                    </a:solidFill>
                  </a:tcPr>
                </a:tc>
                <a:tc>
                  <a:txBody>
                    <a:bodyPr/>
                    <a:lstStyle/>
                    <a:p>
                      <a:pPr defTabSz="914400">
                        <a:defRPr sz="1800"/>
                      </a:pPr>
                      <a:r>
                        <a:rPr sz="2200">
                          <a:sym typeface="Helvetica Neue"/>
                        </a:rPr>
                        <a:t>14,1%</a:t>
                      </a:r>
                    </a:p>
                  </a:txBody>
                  <a:tcPr marL="50800" marR="50800" marT="50800" marB="50800" anchor="ctr" horzOverflow="overflow"/>
                </a:tc>
                <a:tc>
                  <a:txBody>
                    <a:bodyPr/>
                    <a:lstStyle/>
                    <a:p>
                      <a:pPr defTabSz="914400">
                        <a:defRPr sz="1800"/>
                      </a:pPr>
                      <a:r>
                        <a:rPr sz="2200" dirty="0">
                          <a:sym typeface="Helvetica Neue"/>
                        </a:rPr>
                        <a:t>12,8%</a:t>
                      </a:r>
                    </a:p>
                  </a:txBody>
                  <a:tcPr marL="50800" marR="50800" marT="50800" marB="50800" anchor="ctr" horzOverflow="overflow"/>
                </a:tc>
                <a:tc>
                  <a:txBody>
                    <a:bodyPr/>
                    <a:lstStyle/>
                    <a:p>
                      <a:pPr defTabSz="914400">
                        <a:defRPr sz="1800"/>
                      </a:pPr>
                      <a:r>
                        <a:rPr sz="2200">
                          <a:sym typeface="Helvetica Neue"/>
                        </a:rPr>
                        <a:t>12,3%</a:t>
                      </a:r>
                    </a:p>
                  </a:txBody>
                  <a:tcPr marL="50800" marR="50800" marT="50800" marB="50800" anchor="ctr" horzOverflow="overflow"/>
                </a:tc>
                <a:extLst>
                  <a:ext uri="{0D108BD9-81ED-4DB2-BD59-A6C34878D82A}">
                    <a16:rowId xmlns:a16="http://schemas.microsoft.com/office/drawing/2014/main" val="10003"/>
                  </a:ext>
                </a:extLst>
              </a:tr>
              <a:tr h="1032699">
                <a:tc>
                  <a:txBody>
                    <a:bodyPr/>
                    <a:lstStyle/>
                    <a:p>
                      <a:pPr algn="l" defTabSz="914400">
                        <a:defRPr sz="2200">
                          <a:sym typeface="Helvetica Neue"/>
                        </a:defRPr>
                      </a:pPr>
                      <a:r>
                        <a:t>Piccole o medie industrie beneficiarie </a:t>
                      </a:r>
                      <a:r>
                        <a:rPr b="0"/>
                        <a:t>(H2020)</a:t>
                      </a:r>
                    </a:p>
                  </a:txBody>
                  <a:tcPr marL="50800" marR="50800" marT="50800" marB="50800" anchor="ctr" horzOverflow="overflow">
                    <a:solidFill>
                      <a:schemeClr val="accent1">
                        <a:hueOff val="114395"/>
                        <a:lumOff val="-24975"/>
                      </a:schemeClr>
                    </a:solidFill>
                  </a:tcPr>
                </a:tc>
                <a:tc>
                  <a:txBody>
                    <a:bodyPr/>
                    <a:lstStyle/>
                    <a:p>
                      <a:pPr defTabSz="914400">
                        <a:defRPr sz="1800"/>
                      </a:pPr>
                      <a:r>
                        <a:rPr sz="2200">
                          <a:sym typeface="Helvetica Neue"/>
                        </a:rPr>
                        <a:t>20.440</a:t>
                      </a:r>
                    </a:p>
                  </a:txBody>
                  <a:tcPr marL="50800" marR="50800" marT="50800" marB="50800" anchor="ctr" horzOverflow="overflow"/>
                </a:tc>
                <a:tc>
                  <a:txBody>
                    <a:bodyPr/>
                    <a:lstStyle/>
                    <a:p>
                      <a:pPr defTabSz="914400">
                        <a:defRPr sz="1800"/>
                      </a:pPr>
                      <a:r>
                        <a:rPr sz="2200" dirty="0">
                          <a:sym typeface="Helvetica Neue"/>
                        </a:rPr>
                        <a:t>2.486
(24,11</a:t>
                      </a:r>
                      <a:r>
                        <a:rPr sz="2200" dirty="0" smtClean="0">
                          <a:sym typeface="Helvetica Neue"/>
                        </a:rPr>
                        <a:t>%)</a:t>
                      </a:r>
                      <a:endParaRPr sz="2200" dirty="0">
                        <a:sym typeface="Helvetica Neue"/>
                      </a:endParaRPr>
                    </a:p>
                  </a:txBody>
                  <a:tcPr marL="50800" marR="50800" marT="50800" marB="50800" anchor="ctr" horzOverflow="overflow"/>
                </a:tc>
                <a:tc>
                  <a:txBody>
                    <a:bodyPr/>
                    <a:lstStyle/>
                    <a:p>
                      <a:pPr defTabSz="914400">
                        <a:defRPr sz="1800"/>
                      </a:pPr>
                      <a:r>
                        <a:rPr sz="2200">
                          <a:sym typeface="Helvetica Neue"/>
                        </a:rPr>
                        <a:t>547
(28,01%)</a:t>
                      </a:r>
                    </a:p>
                  </a:txBody>
                  <a:tcPr marL="50800" marR="50800" marT="50800" marB="50800" anchor="ctr" horzOverflow="overflow"/>
                </a:tc>
                <a:extLst>
                  <a:ext uri="{0D108BD9-81ED-4DB2-BD59-A6C34878D82A}">
                    <a16:rowId xmlns:a16="http://schemas.microsoft.com/office/drawing/2014/main" val="10004"/>
                  </a:ext>
                </a:extLst>
              </a:tr>
              <a:tr h="720047">
                <a:tc>
                  <a:txBody>
                    <a:bodyPr/>
                    <a:lstStyle/>
                    <a:p>
                      <a:pPr algn="l" defTabSz="914400">
                        <a:defRPr sz="2200">
                          <a:sym typeface="Helvetica Neue"/>
                        </a:defRPr>
                      </a:pPr>
                      <a:r>
                        <a:t>ERC principal investigators </a:t>
                      </a:r>
                      <a:r>
                        <a:rPr b="0"/>
                        <a:t>(FP7 &amp; H2020)</a:t>
                      </a:r>
                    </a:p>
                  </a:txBody>
                  <a:tcPr marL="50800" marR="50800" marT="50800" marB="50800" anchor="ctr" horzOverflow="overflow">
                    <a:solidFill>
                      <a:schemeClr val="accent1">
                        <a:hueOff val="114395"/>
                        <a:lumOff val="-24975"/>
                      </a:schemeClr>
                    </a:solidFill>
                  </a:tcPr>
                </a:tc>
                <a:tc>
                  <a:txBody>
                    <a:bodyPr/>
                    <a:lstStyle/>
                    <a:p>
                      <a:pPr defTabSz="914400">
                        <a:defRPr sz="1800"/>
                      </a:pPr>
                      <a:r>
                        <a:rPr sz="2200">
                          <a:sym typeface="Helvetica Neue"/>
                        </a:rPr>
                        <a:t>9.076</a:t>
                      </a:r>
                    </a:p>
                  </a:txBody>
                  <a:tcPr marL="50800" marR="50800" marT="50800" marB="50800" anchor="ctr" horzOverflow="overflow"/>
                </a:tc>
                <a:tc>
                  <a:txBody>
                    <a:bodyPr/>
                    <a:lstStyle/>
                    <a:p>
                      <a:pPr defTabSz="914400">
                        <a:defRPr sz="1800"/>
                      </a:pPr>
                      <a:r>
                        <a:rPr sz="2200">
                          <a:sym typeface="Helvetica Neue"/>
                        </a:rPr>
                        <a:t>630
(6,94%)</a:t>
                      </a:r>
                    </a:p>
                  </a:txBody>
                  <a:tcPr marL="50800" marR="50800" marT="50800" marB="50800" anchor="ctr" horzOverflow="overflow"/>
                </a:tc>
                <a:tc>
                  <a:txBody>
                    <a:bodyPr/>
                    <a:lstStyle/>
                    <a:p>
                      <a:pPr defTabSz="914400">
                        <a:defRPr sz="1800"/>
                      </a:pPr>
                      <a:r>
                        <a:rPr sz="2200">
                          <a:sym typeface="Helvetica Neue"/>
                        </a:rPr>
                        <a:t>167
(26,51%)</a:t>
                      </a:r>
                    </a:p>
                  </a:txBody>
                  <a:tcPr marL="50800" marR="50800" marT="50800" marB="50800" anchor="ctr" horzOverflow="overflow"/>
                </a:tc>
                <a:extLst>
                  <a:ext uri="{0D108BD9-81ED-4DB2-BD59-A6C34878D82A}">
                    <a16:rowId xmlns:a16="http://schemas.microsoft.com/office/drawing/2014/main" val="10005"/>
                  </a:ext>
                </a:extLst>
              </a:tr>
              <a:tr h="720047">
                <a:tc>
                  <a:txBody>
                    <a:bodyPr/>
                    <a:lstStyle/>
                    <a:p>
                      <a:pPr algn="l" defTabSz="914400">
                        <a:defRPr sz="2200">
                          <a:sym typeface="Helvetica Neue"/>
                        </a:defRPr>
                      </a:pPr>
                      <a:r>
                        <a:rPr lang="it-IT" dirty="0" smtClean="0"/>
                        <a:t>Partecipazioni</a:t>
                      </a:r>
                      <a:r>
                        <a:rPr dirty="0" smtClean="0"/>
                        <a:t> </a:t>
                      </a:r>
                      <a:r>
                        <a:rPr dirty="0"/>
                        <a:t>MSCA </a:t>
                      </a:r>
                      <a:r>
                        <a:rPr b="0" dirty="0"/>
                        <a:t>(H2020)</a:t>
                      </a:r>
                    </a:p>
                  </a:txBody>
                  <a:tcPr marL="50800" marR="50800" marT="50800" marB="50800" anchor="ctr" horzOverflow="overflow">
                    <a:solidFill>
                      <a:schemeClr val="accent1">
                        <a:hueOff val="114395"/>
                        <a:lumOff val="-24975"/>
                      </a:schemeClr>
                    </a:solidFill>
                  </a:tcPr>
                </a:tc>
                <a:tc>
                  <a:txBody>
                    <a:bodyPr/>
                    <a:lstStyle/>
                    <a:p>
                      <a:pPr defTabSz="914400">
                        <a:defRPr sz="1800"/>
                      </a:pPr>
                      <a:r>
                        <a:rPr sz="2200">
                          <a:sym typeface="Helvetica Neue"/>
                        </a:rPr>
                        <a:t>6.100</a:t>
                      </a:r>
                    </a:p>
                  </a:txBody>
                  <a:tcPr marL="50800" marR="50800" marT="50800" marB="50800" anchor="ctr" horzOverflow="overflow"/>
                </a:tc>
                <a:tc>
                  <a:txBody>
                    <a:bodyPr/>
                    <a:lstStyle/>
                    <a:p>
                      <a:pPr defTabSz="914400">
                        <a:defRPr sz="1800"/>
                      </a:pPr>
                      <a:r>
                        <a:rPr sz="2200">
                          <a:sym typeface="Helvetica Neue"/>
                        </a:rPr>
                        <a:t>1.570
(25,74%)</a:t>
                      </a:r>
                    </a:p>
                  </a:txBody>
                  <a:tcPr marL="50800" marR="50800" marT="50800" marB="50800" anchor="ctr" horzOverflow="overflow"/>
                </a:tc>
                <a:tc>
                  <a:txBody>
                    <a:bodyPr/>
                    <a:lstStyle/>
                    <a:p>
                      <a:pPr defTabSz="914400">
                        <a:defRPr sz="1800"/>
                      </a:pPr>
                      <a:r>
                        <a:rPr sz="2200">
                          <a:sym typeface="Helvetica Neue"/>
                        </a:rPr>
                        <a:t>288
(18,34%)</a:t>
                      </a:r>
                    </a:p>
                  </a:txBody>
                  <a:tcPr marL="50800" marR="50800" marT="50800" marB="50800" anchor="ctr" horzOverflow="overflow"/>
                </a:tc>
                <a:extLst>
                  <a:ext uri="{0D108BD9-81ED-4DB2-BD59-A6C34878D82A}">
                    <a16:rowId xmlns:a16="http://schemas.microsoft.com/office/drawing/2014/main" val="10006"/>
                  </a:ext>
                </a:extLst>
              </a:tr>
              <a:tr h="720047">
                <a:tc>
                  <a:txBody>
                    <a:bodyPr/>
                    <a:lstStyle/>
                    <a:p>
                      <a:pPr algn="l" defTabSz="914400">
                        <a:defRPr sz="2200">
                          <a:sym typeface="Helvetica Neue"/>
                        </a:defRPr>
                      </a:pPr>
                      <a:r>
                        <a:rPr dirty="0" err="1"/>
                        <a:t>Totale</a:t>
                      </a:r>
                      <a:r>
                        <a:rPr dirty="0"/>
                        <a:t> </a:t>
                      </a:r>
                      <a:r>
                        <a:rPr dirty="0" err="1"/>
                        <a:t>finanziamenti</a:t>
                      </a:r>
                      <a:r>
                        <a:rPr dirty="0"/>
                        <a:t> euro </a:t>
                      </a:r>
                      <a:r>
                        <a:rPr b="0" dirty="0"/>
                        <a:t>(FP7 &amp; H2020)</a:t>
                      </a:r>
                    </a:p>
                  </a:txBody>
                  <a:tcPr marL="50800" marR="50800" marT="50800" marB="50800" anchor="ctr" horzOverflow="overflow">
                    <a:solidFill>
                      <a:schemeClr val="accent1">
                        <a:hueOff val="114395"/>
                        <a:lumOff val="-24975"/>
                      </a:schemeClr>
                    </a:solidFill>
                  </a:tcPr>
                </a:tc>
                <a:tc>
                  <a:txBody>
                    <a:bodyPr/>
                    <a:lstStyle/>
                    <a:p>
                      <a:pPr defTabSz="914400">
                        <a:defRPr sz="1800"/>
                      </a:pPr>
                      <a:r>
                        <a:rPr sz="2200">
                          <a:sym typeface="Helvetica Neue"/>
                        </a:rPr>
                        <a:t>37.542.410.000</a:t>
                      </a:r>
                    </a:p>
                  </a:txBody>
                  <a:tcPr marL="50800" marR="50800" marT="50800" marB="50800" anchor="ctr" horzOverflow="overflow"/>
                </a:tc>
                <a:tc>
                  <a:txBody>
                    <a:bodyPr/>
                    <a:lstStyle/>
                    <a:p>
                      <a:pPr defTabSz="914400">
                        <a:defRPr sz="1800"/>
                      </a:pPr>
                      <a:r>
                        <a:rPr sz="2200">
                          <a:sym typeface="Helvetica Neue"/>
                        </a:rPr>
                        <a:t>7.091.632.597
(9,21%)</a:t>
                      </a:r>
                    </a:p>
                  </a:txBody>
                  <a:tcPr marL="50800" marR="50800" marT="50800" marB="50800" anchor="ctr" horzOverflow="overflow"/>
                </a:tc>
                <a:tc>
                  <a:txBody>
                    <a:bodyPr/>
                    <a:lstStyle/>
                    <a:p>
                      <a:pPr defTabSz="914400">
                        <a:defRPr sz="1800"/>
                      </a:pPr>
                      <a:r>
                        <a:rPr sz="2200" dirty="0">
                          <a:sym typeface="Helvetica Neue"/>
                        </a:rPr>
                        <a:t>1.421.317.011
(19,32%)</a:t>
                      </a:r>
                    </a:p>
                  </a:txBody>
                  <a:tcPr marL="50800" marR="50800" marT="50800" marB="50800" anchor="ctr" horzOverflow="overflow"/>
                </a:tc>
                <a:extLst>
                  <a:ext uri="{0D108BD9-81ED-4DB2-BD59-A6C34878D82A}">
                    <a16:rowId xmlns:a16="http://schemas.microsoft.com/office/drawing/2014/main" val="10007"/>
                  </a:ext>
                </a:extLst>
              </a:tr>
            </a:tbl>
          </a:graphicData>
        </a:graphic>
      </p:graphicFrame>
      <p:sp>
        <p:nvSpPr>
          <p:cNvPr id="162" name="Aggiornato a 15/04/2019"/>
          <p:cNvSpPr txBox="1">
            <a:spLocks noGrp="1"/>
          </p:cNvSpPr>
          <p:nvPr>
            <p:ph type="subTitle" sz="quarter" idx="1"/>
          </p:nvPr>
        </p:nvSpPr>
        <p:spPr>
          <a:xfrm>
            <a:off x="5170113" y="8690761"/>
            <a:ext cx="4344564" cy="1442834"/>
          </a:xfrm>
          <a:prstGeom prst="rect">
            <a:avLst/>
          </a:prstGeom>
        </p:spPr>
        <p:txBody>
          <a:bodyPr anchor="ctr"/>
          <a:lstStyle>
            <a:lvl1pPr algn="just">
              <a:spcBef>
                <a:spcPts val="3200"/>
              </a:spcBef>
              <a:defRPr sz="2800" b="1">
                <a:solidFill>
                  <a:srgbClr val="FFFFFF"/>
                </a:solidFill>
              </a:defRPr>
            </a:lvl1pPr>
          </a:lstStyle>
          <a:p>
            <a:r>
              <a:rPr dirty="0" err="1"/>
              <a:t>Aggiornato</a:t>
            </a:r>
            <a:r>
              <a:rPr dirty="0"/>
              <a:t> a 15/04/2019</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3094" r="12919"/>
          <a:stretch/>
        </p:blipFill>
        <p:spPr>
          <a:xfrm>
            <a:off x="160638" y="-11482"/>
            <a:ext cx="12844162" cy="9765082"/>
          </a:xfrm>
          <a:prstGeom prst="rect">
            <a:avLst/>
          </a:prstGeom>
        </p:spPr>
      </p:pic>
      <p:sp>
        <p:nvSpPr>
          <p:cNvPr id="6" name="Rectangle 5"/>
          <p:cNvSpPr/>
          <p:nvPr/>
        </p:nvSpPr>
        <p:spPr>
          <a:xfrm>
            <a:off x="12393827" y="9156357"/>
            <a:ext cx="481914"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49096615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6231A017-1AA2-44C4-970F-3B4E090EF4F3-L0-001.png" descr="6231A017-1AA2-44C4-970F-3B4E090EF4F3-L0-001.png"/>
          <p:cNvPicPr>
            <a:picLocks noChangeAspect="1"/>
          </p:cNvPicPr>
          <p:nvPr/>
        </p:nvPicPr>
        <p:blipFill>
          <a:blip r:embed="rId3">
            <a:extLst/>
          </a:blip>
          <a:srcRect l="33283" t="16013" r="16092" b="67509"/>
          <a:stretch>
            <a:fillRect/>
          </a:stretch>
        </p:blipFill>
        <p:spPr>
          <a:xfrm>
            <a:off x="-17546328" y="-182365"/>
            <a:ext cx="41450432" cy="10118155"/>
          </a:xfrm>
          <a:prstGeom prst="rect">
            <a:avLst/>
          </a:prstGeom>
          <a:ln w="12700">
            <a:miter lim="400000"/>
          </a:ln>
        </p:spPr>
      </p:pic>
      <p:pic>
        <p:nvPicPr>
          <p:cNvPr id="165" name="89536577-7CEF-42E4-A09E-411E3B682CEB-L0-001.png" descr="89536577-7CEF-42E4-A09E-411E3B682CEB-L0-001.png"/>
          <p:cNvPicPr>
            <a:picLocks noChangeAspect="1"/>
          </p:cNvPicPr>
          <p:nvPr/>
        </p:nvPicPr>
        <p:blipFill>
          <a:blip r:embed="rId4">
            <a:alphaModFix amt="10000"/>
            <a:extLst/>
          </a:blip>
          <a:srcRect l="4713" t="5447" r="1990" b="12710"/>
          <a:stretch>
            <a:fillRect/>
          </a:stretch>
        </p:blipFill>
        <p:spPr>
          <a:xfrm>
            <a:off x="-463256" y="-540216"/>
            <a:ext cx="15611303" cy="10271148"/>
          </a:xfrm>
          <a:prstGeom prst="rect">
            <a:avLst/>
          </a:prstGeom>
          <a:ln w="12700">
            <a:miter lim="400000"/>
          </a:ln>
        </p:spPr>
      </p:pic>
      <p:pic>
        <p:nvPicPr>
          <p:cNvPr id="166" name="6231A017-1AA2-44C4-970F-3B4E090EF4F3-L0-001.png" descr="6231A017-1AA2-44C4-970F-3B4E090EF4F3-L0-001.png"/>
          <p:cNvPicPr>
            <a:picLocks noChangeAspect="1"/>
          </p:cNvPicPr>
          <p:nvPr/>
        </p:nvPicPr>
        <p:blipFill>
          <a:blip r:embed="rId3">
            <a:extLst/>
          </a:blip>
          <a:srcRect l="33283" t="16013" r="16092" b="67509"/>
          <a:stretch>
            <a:fillRect/>
          </a:stretch>
        </p:blipFill>
        <p:spPr>
          <a:xfrm rot="2700000">
            <a:off x="-9221454" y="13730507"/>
            <a:ext cx="30949696" cy="7554899"/>
          </a:xfrm>
          <a:prstGeom prst="rect">
            <a:avLst/>
          </a:prstGeom>
          <a:ln w="12700">
            <a:miter lim="400000"/>
          </a:ln>
        </p:spPr>
      </p:pic>
      <p:pic>
        <p:nvPicPr>
          <p:cNvPr id="167" name="65FDAF5B-8416-4397-968B-3ED00DE60548-L0-001.png" descr="65FDAF5B-8416-4397-968B-3ED00DE60548-L0-001.png"/>
          <p:cNvPicPr>
            <a:picLocks noChangeAspect="1"/>
          </p:cNvPicPr>
          <p:nvPr/>
        </p:nvPicPr>
        <p:blipFill>
          <a:blip r:embed="rId5">
            <a:extLst/>
          </a:blip>
          <a:stretch>
            <a:fillRect/>
          </a:stretch>
        </p:blipFill>
        <p:spPr>
          <a:xfrm>
            <a:off x="252446" y="7963017"/>
            <a:ext cx="2235436" cy="1550275"/>
          </a:xfrm>
          <a:prstGeom prst="rect">
            <a:avLst/>
          </a:prstGeom>
          <a:ln w="12700">
            <a:miter lim="400000"/>
          </a:ln>
        </p:spPr>
      </p:pic>
      <p:sp>
        <p:nvSpPr>
          <p:cNvPr id="168" name="Le collaborazioni degli enti Lombardi"/>
          <p:cNvSpPr txBox="1">
            <a:spLocks noGrp="1"/>
          </p:cNvSpPr>
          <p:nvPr>
            <p:ph type="ctrTitle"/>
          </p:nvPr>
        </p:nvSpPr>
        <p:spPr>
          <a:xfrm>
            <a:off x="1461634" y="254000"/>
            <a:ext cx="10275976" cy="2159000"/>
          </a:xfrm>
          <a:prstGeom prst="rect">
            <a:avLst/>
          </a:prstGeom>
        </p:spPr>
        <p:txBody>
          <a:bodyPr anchor="ctr">
            <a:normAutofit/>
          </a:bodyPr>
          <a:lstStyle>
            <a:lvl1pPr defTabSz="484886">
              <a:defRPr sz="6640">
                <a:solidFill>
                  <a:srgbClr val="FFFFFF"/>
                </a:solidFill>
              </a:defRPr>
            </a:lvl1pPr>
          </a:lstStyle>
          <a:p>
            <a:pPr>
              <a:defRPr>
                <a:solidFill>
                  <a:srgbClr val="000000"/>
                </a:solidFill>
              </a:defRPr>
            </a:pPr>
            <a:r>
              <a:rPr b="1" dirty="0">
                <a:solidFill>
                  <a:srgbClr val="FFFFFF"/>
                </a:solidFill>
              </a:rPr>
              <a:t>Le </a:t>
            </a:r>
            <a:r>
              <a:rPr b="1" dirty="0" err="1">
                <a:solidFill>
                  <a:srgbClr val="FFFFFF"/>
                </a:solidFill>
              </a:rPr>
              <a:t>collaborazioni</a:t>
            </a:r>
            <a:r>
              <a:rPr b="1" dirty="0">
                <a:solidFill>
                  <a:srgbClr val="FFFFFF"/>
                </a:solidFill>
              </a:rPr>
              <a:t> degli </a:t>
            </a:r>
            <a:r>
              <a:rPr b="1" dirty="0" err="1">
                <a:solidFill>
                  <a:srgbClr val="FFFFFF"/>
                </a:solidFill>
              </a:rPr>
              <a:t>enti</a:t>
            </a:r>
            <a:r>
              <a:rPr b="1" dirty="0">
                <a:solidFill>
                  <a:srgbClr val="FFFFFF"/>
                </a:solidFill>
              </a:rPr>
              <a:t> </a:t>
            </a:r>
            <a:r>
              <a:rPr lang="it-IT" b="1" dirty="0" smtClean="0">
                <a:solidFill>
                  <a:srgbClr val="FFFFFF"/>
                </a:solidFill>
              </a:rPr>
              <a:t>l</a:t>
            </a:r>
            <a:r>
              <a:rPr b="1" dirty="0" err="1" smtClean="0">
                <a:solidFill>
                  <a:srgbClr val="FFFFFF"/>
                </a:solidFill>
              </a:rPr>
              <a:t>ombardi</a:t>
            </a:r>
            <a:r>
              <a:rPr b="1" dirty="0" smtClean="0">
                <a:solidFill>
                  <a:srgbClr val="FFFFFF"/>
                </a:solidFill>
              </a:rPr>
              <a:t> </a:t>
            </a:r>
            <a:endParaRPr b="1" dirty="0">
              <a:solidFill>
                <a:srgbClr val="FFFFFF"/>
              </a:solidFill>
            </a:endParaRPr>
          </a:p>
        </p:txBody>
      </p:sp>
      <p:sp>
        <p:nvSpPr>
          <p:cNvPr id="169" name="UE-28 paesi:…"/>
          <p:cNvSpPr txBox="1">
            <a:spLocks noGrp="1"/>
          </p:cNvSpPr>
          <p:nvPr>
            <p:ph type="subTitle" sz="quarter" idx="1"/>
          </p:nvPr>
        </p:nvSpPr>
        <p:spPr>
          <a:xfrm>
            <a:off x="1655693" y="2933976"/>
            <a:ext cx="4856484" cy="5006692"/>
          </a:xfrm>
          <a:prstGeom prst="rect">
            <a:avLst/>
          </a:prstGeom>
        </p:spPr>
        <p:txBody>
          <a:bodyPr anchor="ctr"/>
          <a:lstStyle/>
          <a:p>
            <a:pPr marL="342900" indent="-342900" algn="just">
              <a:spcBef>
                <a:spcPts val="3200"/>
              </a:spcBef>
              <a:buSzPct val="145000"/>
              <a:buChar char="•"/>
              <a:defRPr sz="2800" b="1">
                <a:solidFill>
                  <a:srgbClr val="FFFFFF"/>
                </a:solidFill>
              </a:defRPr>
            </a:pPr>
            <a:r>
              <a:rPr lang="it-IT" dirty="0"/>
              <a:t>P</a:t>
            </a:r>
            <a:r>
              <a:rPr dirty="0" err="1" smtClean="0"/>
              <a:t>aesi</a:t>
            </a:r>
            <a:r>
              <a:rPr lang="it-IT" dirty="0" smtClean="0"/>
              <a:t> UE</a:t>
            </a:r>
            <a:r>
              <a:rPr dirty="0" smtClean="0"/>
              <a:t>:</a:t>
            </a:r>
            <a:endParaRPr dirty="0"/>
          </a:p>
          <a:p>
            <a:pPr marL="1190625" lvl="1" indent="-555625" algn="just">
              <a:spcBef>
                <a:spcPts val="3200"/>
              </a:spcBef>
              <a:buSzPct val="100000"/>
              <a:buAutoNum type="arabicPeriod"/>
              <a:defRPr sz="2800">
                <a:solidFill>
                  <a:srgbClr val="FFFFFF"/>
                </a:solidFill>
              </a:defRPr>
            </a:pPr>
            <a:r>
              <a:rPr dirty="0"/>
              <a:t>Germania</a:t>
            </a:r>
          </a:p>
          <a:p>
            <a:pPr marL="1190625" lvl="1" indent="-555625" algn="just">
              <a:spcBef>
                <a:spcPts val="3200"/>
              </a:spcBef>
              <a:buSzPct val="100000"/>
              <a:buAutoNum type="arabicPeriod"/>
              <a:defRPr sz="2800">
                <a:solidFill>
                  <a:srgbClr val="FFFFFF"/>
                </a:solidFill>
              </a:defRPr>
            </a:pPr>
            <a:r>
              <a:rPr dirty="0" err="1"/>
              <a:t>Spagna</a:t>
            </a:r>
            <a:endParaRPr dirty="0"/>
          </a:p>
          <a:p>
            <a:pPr marL="1190625" lvl="1" indent="-555625" algn="just">
              <a:spcBef>
                <a:spcPts val="3200"/>
              </a:spcBef>
              <a:buSzPct val="100000"/>
              <a:buAutoNum type="arabicPeriod"/>
              <a:defRPr sz="2800">
                <a:solidFill>
                  <a:srgbClr val="FFFFFF"/>
                </a:solidFill>
              </a:defRPr>
            </a:pPr>
            <a:r>
              <a:rPr dirty="0" err="1"/>
              <a:t>Regno</a:t>
            </a:r>
            <a:r>
              <a:rPr dirty="0"/>
              <a:t> </a:t>
            </a:r>
            <a:r>
              <a:rPr dirty="0" err="1"/>
              <a:t>Unito</a:t>
            </a:r>
            <a:endParaRPr dirty="0"/>
          </a:p>
          <a:p>
            <a:pPr marL="1190625" lvl="1" indent="-555625" algn="just">
              <a:spcBef>
                <a:spcPts val="3200"/>
              </a:spcBef>
              <a:buSzPct val="100000"/>
              <a:buAutoNum type="arabicPeriod"/>
              <a:defRPr sz="2800">
                <a:solidFill>
                  <a:srgbClr val="FFFFFF"/>
                </a:solidFill>
              </a:defRPr>
            </a:pPr>
            <a:r>
              <a:rPr dirty="0" err="1"/>
              <a:t>Francia</a:t>
            </a:r>
            <a:endParaRPr dirty="0"/>
          </a:p>
          <a:p>
            <a:pPr marL="1190625" lvl="1" indent="-555625" algn="just">
              <a:spcBef>
                <a:spcPts val="3200"/>
              </a:spcBef>
              <a:buSzPct val="100000"/>
              <a:buAutoNum type="arabicPeriod"/>
              <a:defRPr sz="2800">
                <a:solidFill>
                  <a:srgbClr val="FFFFFF"/>
                </a:solidFill>
              </a:defRPr>
            </a:pPr>
            <a:r>
              <a:rPr dirty="0" err="1"/>
              <a:t>Paesi</a:t>
            </a:r>
            <a:r>
              <a:rPr dirty="0"/>
              <a:t> </a:t>
            </a:r>
            <a:r>
              <a:rPr dirty="0" err="1"/>
              <a:t>Bassi</a:t>
            </a:r>
            <a:endParaRPr dirty="0"/>
          </a:p>
        </p:txBody>
      </p:sp>
      <p:pic>
        <p:nvPicPr>
          <p:cNvPr id="170" name="Linea" descr="Linea"/>
          <p:cNvPicPr>
            <a:picLocks/>
          </p:cNvPicPr>
          <p:nvPr/>
        </p:nvPicPr>
        <p:blipFill>
          <a:blip r:embed="rId6">
            <a:extLst/>
          </a:blip>
          <a:stretch>
            <a:fillRect/>
          </a:stretch>
        </p:blipFill>
        <p:spPr>
          <a:xfrm>
            <a:off x="1299591" y="2822854"/>
            <a:ext cx="10882983" cy="127001"/>
          </a:xfrm>
          <a:prstGeom prst="rect">
            <a:avLst/>
          </a:prstGeom>
        </p:spPr>
      </p:pic>
      <p:sp>
        <p:nvSpPr>
          <p:cNvPr id="172" name="UE-28 regioni:…"/>
          <p:cNvSpPr txBox="1"/>
          <p:nvPr/>
        </p:nvSpPr>
        <p:spPr>
          <a:xfrm>
            <a:off x="5022393" y="2613568"/>
            <a:ext cx="3850209" cy="5974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342900" indent="-342900" algn="just">
              <a:spcBef>
                <a:spcPts val="3200"/>
              </a:spcBef>
              <a:buSzPct val="145000"/>
              <a:buChar char="•"/>
              <a:defRPr sz="2800">
                <a:solidFill>
                  <a:srgbClr val="FFFFFF"/>
                </a:solidFill>
              </a:defRPr>
            </a:pPr>
            <a:r>
              <a:rPr lang="it-IT" dirty="0"/>
              <a:t>R</a:t>
            </a:r>
            <a:r>
              <a:rPr dirty="0" err="1" smtClean="0"/>
              <a:t>egioni</a:t>
            </a:r>
            <a:r>
              <a:rPr lang="it-IT" dirty="0" smtClean="0"/>
              <a:t> UE</a:t>
            </a:r>
            <a:r>
              <a:rPr dirty="0" smtClean="0"/>
              <a:t>:</a:t>
            </a:r>
            <a:endParaRPr dirty="0"/>
          </a:p>
          <a:p>
            <a:pPr marL="1190625" lvl="1" indent="-555625" algn="l">
              <a:spcBef>
                <a:spcPts val="3200"/>
              </a:spcBef>
              <a:buSzPct val="100000"/>
              <a:buAutoNum type="arabicPeriod"/>
              <a:defRPr sz="2800" b="0">
                <a:solidFill>
                  <a:srgbClr val="FFFFFF"/>
                </a:solidFill>
              </a:defRPr>
            </a:pPr>
            <a:r>
              <a:rPr dirty="0" err="1"/>
              <a:t>Île</a:t>
            </a:r>
            <a:r>
              <a:rPr dirty="0"/>
              <a:t> de France</a:t>
            </a:r>
          </a:p>
          <a:p>
            <a:pPr marL="1190625" lvl="1" indent="-555625" algn="l">
              <a:spcBef>
                <a:spcPts val="3200"/>
              </a:spcBef>
              <a:buSzPct val="100000"/>
              <a:buAutoNum type="arabicPeriod"/>
              <a:defRPr sz="2800" b="0">
                <a:solidFill>
                  <a:srgbClr val="FFFFFF"/>
                </a:solidFill>
              </a:defRPr>
            </a:pPr>
            <a:r>
              <a:rPr dirty="0"/>
              <a:t>Lazio</a:t>
            </a:r>
          </a:p>
          <a:p>
            <a:pPr marL="1190625" lvl="1" indent="-555625" algn="l">
              <a:spcBef>
                <a:spcPts val="3200"/>
              </a:spcBef>
              <a:buSzPct val="100000"/>
              <a:buAutoNum type="arabicPeriod"/>
              <a:defRPr sz="2800" b="0">
                <a:solidFill>
                  <a:srgbClr val="FFFFFF"/>
                </a:solidFill>
              </a:defRPr>
            </a:pPr>
            <a:r>
              <a:rPr dirty="0" err="1"/>
              <a:t>Comunidad</a:t>
            </a:r>
            <a:r>
              <a:rPr dirty="0"/>
              <a:t> de Madrid</a:t>
            </a:r>
          </a:p>
          <a:p>
            <a:pPr marL="1190625" lvl="1" indent="-555625" algn="l">
              <a:spcBef>
                <a:spcPts val="3200"/>
              </a:spcBef>
              <a:buSzPct val="100000"/>
              <a:buAutoNum type="arabicPeriod"/>
              <a:defRPr sz="2800" b="0">
                <a:solidFill>
                  <a:srgbClr val="FFFFFF"/>
                </a:solidFill>
              </a:defRPr>
            </a:pPr>
            <a:r>
              <a:rPr dirty="0"/>
              <a:t>Cataluña</a:t>
            </a:r>
          </a:p>
          <a:p>
            <a:pPr marL="1190625" lvl="1" indent="-555625" algn="l">
              <a:spcBef>
                <a:spcPts val="3200"/>
              </a:spcBef>
              <a:buSzPct val="100000"/>
              <a:buAutoNum type="arabicPeriod"/>
              <a:defRPr sz="2800" b="0">
                <a:solidFill>
                  <a:srgbClr val="FFFFFF"/>
                </a:solidFill>
              </a:defRPr>
            </a:pPr>
            <a:r>
              <a:rPr dirty="0" err="1"/>
              <a:t>Oberbayern</a:t>
            </a:r>
            <a:endParaRPr dirty="0"/>
          </a:p>
        </p:txBody>
      </p:sp>
      <p:sp>
        <p:nvSpPr>
          <p:cNvPr id="173" name="Regioni italiane:…"/>
          <p:cNvSpPr txBox="1"/>
          <p:nvPr/>
        </p:nvSpPr>
        <p:spPr>
          <a:xfrm>
            <a:off x="8789566" y="2684523"/>
            <a:ext cx="3759902" cy="5832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342900" indent="-342900" algn="just">
              <a:spcBef>
                <a:spcPts val="3200"/>
              </a:spcBef>
              <a:buSzPct val="145000"/>
              <a:buChar char="•"/>
              <a:defRPr sz="2800">
                <a:solidFill>
                  <a:srgbClr val="FFFFFF"/>
                </a:solidFill>
              </a:defRPr>
            </a:pPr>
            <a:r>
              <a:t>Regioni italiane:</a:t>
            </a:r>
          </a:p>
          <a:p>
            <a:pPr marL="1190625" lvl="1" indent="-555625" algn="l">
              <a:spcBef>
                <a:spcPts val="3200"/>
              </a:spcBef>
              <a:buSzPct val="100000"/>
              <a:buAutoNum type="arabicPeriod"/>
              <a:defRPr sz="2800" b="0">
                <a:solidFill>
                  <a:srgbClr val="FFFFFF"/>
                </a:solidFill>
              </a:defRPr>
            </a:pPr>
            <a:r>
              <a:t>Lazio</a:t>
            </a:r>
          </a:p>
          <a:p>
            <a:pPr marL="1190625" lvl="1" indent="-555625" algn="l">
              <a:spcBef>
                <a:spcPts val="3200"/>
              </a:spcBef>
              <a:buSzPct val="100000"/>
              <a:buAutoNum type="arabicPeriod"/>
              <a:defRPr sz="2800" b="0">
                <a:solidFill>
                  <a:srgbClr val="FFFFFF"/>
                </a:solidFill>
              </a:defRPr>
            </a:pPr>
            <a:r>
              <a:t>Emilia-Romagna</a:t>
            </a:r>
          </a:p>
          <a:p>
            <a:pPr marL="1190625" lvl="1" indent="-555625" algn="l">
              <a:spcBef>
                <a:spcPts val="3200"/>
              </a:spcBef>
              <a:buSzPct val="100000"/>
              <a:buAutoNum type="arabicPeriod"/>
              <a:defRPr sz="2800" b="0">
                <a:solidFill>
                  <a:srgbClr val="FFFFFF"/>
                </a:solidFill>
              </a:defRPr>
            </a:pPr>
            <a:r>
              <a:t>Piemonte</a:t>
            </a:r>
          </a:p>
          <a:p>
            <a:pPr marL="1190625" lvl="1" indent="-555625" algn="l">
              <a:spcBef>
                <a:spcPts val="3200"/>
              </a:spcBef>
              <a:buSzPct val="100000"/>
              <a:buAutoNum type="arabicPeriod"/>
              <a:defRPr sz="2800" b="0">
                <a:solidFill>
                  <a:srgbClr val="FFFFFF"/>
                </a:solidFill>
              </a:defRPr>
            </a:pPr>
            <a:r>
              <a:t>Toscana</a:t>
            </a:r>
          </a:p>
          <a:p>
            <a:pPr marL="1190625" lvl="1" indent="-555625" algn="l">
              <a:spcBef>
                <a:spcPts val="3200"/>
              </a:spcBef>
              <a:buSzPct val="100000"/>
              <a:buAutoNum type="arabicPeriod"/>
              <a:defRPr sz="2800" b="0">
                <a:solidFill>
                  <a:srgbClr val="FFFFFF"/>
                </a:solidFill>
              </a:defRPr>
            </a:pPr>
            <a:r>
              <a:t>Campania</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6231A017-1AA2-44C4-970F-3B4E090EF4F3-L0-001.png" descr="6231A017-1AA2-44C4-970F-3B4E090EF4F3-L0-001.png"/>
          <p:cNvPicPr>
            <a:picLocks noChangeAspect="1"/>
          </p:cNvPicPr>
          <p:nvPr/>
        </p:nvPicPr>
        <p:blipFill>
          <a:blip r:embed="rId2">
            <a:extLst/>
          </a:blip>
          <a:srcRect l="33283" t="16013" r="16092" b="67509"/>
          <a:stretch>
            <a:fillRect/>
          </a:stretch>
        </p:blipFill>
        <p:spPr>
          <a:xfrm>
            <a:off x="-12654831" y="-182365"/>
            <a:ext cx="41450432" cy="10118155"/>
          </a:xfrm>
          <a:prstGeom prst="rect">
            <a:avLst/>
          </a:prstGeom>
          <a:ln w="12700">
            <a:miter lim="400000"/>
          </a:ln>
        </p:spPr>
      </p:pic>
      <p:pic>
        <p:nvPicPr>
          <p:cNvPr id="147" name="89536577-7CEF-42E4-A09E-411E3B682CEB-L0-001.png" descr="89536577-7CEF-42E4-A09E-411E3B682CEB-L0-001.png"/>
          <p:cNvPicPr>
            <a:picLocks noChangeAspect="1"/>
          </p:cNvPicPr>
          <p:nvPr/>
        </p:nvPicPr>
        <p:blipFill>
          <a:blip r:embed="rId3">
            <a:alphaModFix amt="45000"/>
            <a:extLst/>
          </a:blip>
          <a:srcRect l="4713" t="5447" r="1990" b="12710"/>
          <a:stretch>
            <a:fillRect/>
          </a:stretch>
        </p:blipFill>
        <p:spPr>
          <a:xfrm>
            <a:off x="-1303338" y="-258763"/>
            <a:ext cx="15611302" cy="10271149"/>
          </a:xfrm>
          <a:prstGeom prst="rect">
            <a:avLst/>
          </a:prstGeom>
          <a:ln w="12700">
            <a:miter lim="400000"/>
          </a:ln>
        </p:spPr>
      </p:pic>
      <p:sp>
        <p:nvSpPr>
          <p:cNvPr id="148" name="PROFILO REGIONE LOMBARDIA"/>
          <p:cNvSpPr txBox="1">
            <a:spLocks noGrp="1"/>
          </p:cNvSpPr>
          <p:nvPr>
            <p:ph type="ctrTitle"/>
          </p:nvPr>
        </p:nvSpPr>
        <p:spPr>
          <a:xfrm>
            <a:off x="-242953" y="673204"/>
            <a:ext cx="13490532" cy="3302001"/>
          </a:xfrm>
          <a:prstGeom prst="rect">
            <a:avLst/>
          </a:prstGeom>
        </p:spPr>
        <p:txBody>
          <a:bodyPr>
            <a:normAutofit/>
          </a:bodyPr>
          <a:lstStyle>
            <a:lvl1pPr>
              <a:defRPr>
                <a:solidFill>
                  <a:srgbClr val="FFFFFF"/>
                </a:solidFill>
              </a:defRPr>
            </a:lvl1pPr>
          </a:lstStyle>
          <a:p>
            <a:r>
              <a:rPr lang="it-IT" sz="7200" b="1" dirty="0" smtClean="0"/>
              <a:t>VERSO HORIZON EUROPE</a:t>
            </a:r>
            <a:endParaRPr sz="7200" b="1" dirty="0"/>
          </a:p>
        </p:txBody>
      </p:sp>
      <p:sp>
        <p:nvSpPr>
          <p:cNvPr id="149" name="Rettangolo"/>
          <p:cNvSpPr/>
          <p:nvPr/>
        </p:nvSpPr>
        <p:spPr>
          <a:xfrm>
            <a:off x="-697829" y="8781981"/>
            <a:ext cx="15441745" cy="1905001"/>
          </a:xfrm>
          <a:prstGeom prst="rect">
            <a:avLst/>
          </a:prstGeom>
          <a:solidFill>
            <a:srgbClr val="F6F5F4">
              <a:alpha val="70000"/>
            </a:srgbClr>
          </a:solidFill>
          <a:ln w="12700">
            <a:miter lim="400000"/>
          </a:ln>
          <a:effectLst>
            <a:outerShdw blurRad="38100" dist="25400" dir="5760000" rotWithShape="0">
              <a:srgbClr val="FFFFFF">
                <a:alpha val="30000"/>
              </a:srgbClr>
            </a:outerShdw>
          </a:effectLst>
        </p:spPr>
        <p:txBody>
          <a:bodyPr lIns="50800" tIns="50800" rIns="50800" bIns="50800" anchor="ctr"/>
          <a:lstStyle/>
          <a:p>
            <a:pPr>
              <a:defRPr sz="3000" b="0">
                <a:solidFill>
                  <a:srgbClr val="3E3B39"/>
                </a:solidFill>
                <a:effectLst>
                  <a:outerShdw blurRad="25400" dist="12700" dir="4920000" rotWithShape="0">
                    <a:srgbClr val="FFFFFF">
                      <a:alpha val="50000"/>
                    </a:srgbClr>
                  </a:outerShdw>
                </a:effectLst>
                <a:latin typeface="Avenir Next Medium"/>
                <a:ea typeface="Avenir Next Medium"/>
                <a:cs typeface="Avenir Next Medium"/>
                <a:sym typeface="Avenir Next Medium"/>
              </a:defRPr>
            </a:pPr>
            <a:endParaRPr/>
          </a:p>
        </p:txBody>
      </p:sp>
      <p:pic>
        <p:nvPicPr>
          <p:cNvPr id="150" name="6231A017-1AA2-44C4-970F-3B4E090EF4F3-L0-001.png" descr="6231A017-1AA2-44C4-970F-3B4E090EF4F3-L0-001.png"/>
          <p:cNvPicPr>
            <a:picLocks noChangeAspect="1"/>
          </p:cNvPicPr>
          <p:nvPr/>
        </p:nvPicPr>
        <p:blipFill>
          <a:blip r:embed="rId2">
            <a:extLst/>
          </a:blip>
          <a:srcRect l="33283" t="16013" r="16092" b="67509"/>
          <a:stretch>
            <a:fillRect/>
          </a:stretch>
        </p:blipFill>
        <p:spPr>
          <a:xfrm rot="2700000">
            <a:off x="-9221454" y="13730507"/>
            <a:ext cx="30949696" cy="7554899"/>
          </a:xfrm>
          <a:prstGeom prst="rect">
            <a:avLst/>
          </a:prstGeom>
          <a:ln w="12700">
            <a:miter lim="400000"/>
          </a:ln>
        </p:spPr>
      </p:pic>
      <p:pic>
        <p:nvPicPr>
          <p:cNvPr id="151" name="65FDAF5B-8416-4397-968B-3ED00DE60548-L0-001.png" descr="65FDAF5B-8416-4397-968B-3ED00DE60548-L0-001.png"/>
          <p:cNvPicPr>
            <a:picLocks noChangeAspect="1"/>
          </p:cNvPicPr>
          <p:nvPr/>
        </p:nvPicPr>
        <p:blipFill>
          <a:blip r:embed="rId4">
            <a:extLst/>
          </a:blip>
          <a:stretch>
            <a:fillRect/>
          </a:stretch>
        </p:blipFill>
        <p:spPr>
          <a:xfrm>
            <a:off x="252446" y="7963017"/>
            <a:ext cx="2235436" cy="1550275"/>
          </a:xfrm>
          <a:prstGeom prst="rect">
            <a:avLst/>
          </a:prstGeom>
          <a:ln w="12700">
            <a:miter lim="400000"/>
          </a:ln>
        </p:spPr>
      </p:pic>
      <p:sp>
        <p:nvSpPr>
          <p:cNvPr id="152" name="Horizon 2020 &amp; FP7: Programmi di Ricerca e Innovazione dell’Unione europea"/>
          <p:cNvSpPr txBox="1">
            <a:spLocks noGrp="1"/>
          </p:cNvSpPr>
          <p:nvPr>
            <p:ph type="subTitle" sz="quarter" idx="1"/>
          </p:nvPr>
        </p:nvSpPr>
        <p:spPr>
          <a:xfrm>
            <a:off x="3569714" y="8568150"/>
            <a:ext cx="9001330" cy="1396728"/>
          </a:xfrm>
          <a:prstGeom prst="rect">
            <a:avLst/>
          </a:prstGeom>
        </p:spPr>
        <p:txBody>
          <a:bodyPr anchor="ctr"/>
          <a:lstStyle>
            <a:lvl1pPr>
              <a:spcBef>
                <a:spcPts val="3200"/>
              </a:spcBef>
              <a:defRPr sz="2800" b="1"/>
            </a:lvl1pPr>
          </a:lstStyle>
          <a:p>
            <a:pPr>
              <a:defRPr b="0"/>
            </a:pPr>
            <a:r>
              <a:rPr b="1" dirty="0"/>
              <a:t>Horizon 2020 &amp; FP7: </a:t>
            </a:r>
            <a:r>
              <a:rPr b="1" dirty="0" err="1"/>
              <a:t>Programmi</a:t>
            </a:r>
            <a:r>
              <a:rPr b="1" dirty="0"/>
              <a:t> di </a:t>
            </a:r>
            <a:r>
              <a:rPr b="1" dirty="0" err="1"/>
              <a:t>Ricerca</a:t>
            </a:r>
            <a:r>
              <a:rPr b="1" dirty="0"/>
              <a:t> e </a:t>
            </a:r>
            <a:r>
              <a:rPr b="1" dirty="0" err="1"/>
              <a:t>Innovazione</a:t>
            </a:r>
            <a:r>
              <a:rPr b="1" dirty="0"/>
              <a:t> </a:t>
            </a:r>
            <a:r>
              <a:rPr b="1" dirty="0" err="1"/>
              <a:t>dell’Unione</a:t>
            </a:r>
            <a:r>
              <a:rPr b="1" dirty="0"/>
              <a:t> </a:t>
            </a:r>
            <a:r>
              <a:rPr b="1" dirty="0" err="1"/>
              <a:t>europea</a:t>
            </a:r>
            <a:r>
              <a:rPr b="1" dirty="0"/>
              <a:t> </a:t>
            </a:r>
          </a:p>
        </p:txBody>
      </p:sp>
    </p:spTree>
    <p:extLst>
      <p:ext uri="{BB962C8B-B14F-4D97-AF65-F5344CB8AC3E}">
        <p14:creationId xmlns:p14="http://schemas.microsoft.com/office/powerpoint/2010/main" val="18901597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893704" y="382201"/>
            <a:ext cx="11265252" cy="1323439"/>
          </a:xfrm>
          <a:prstGeom prst="rect">
            <a:avLst/>
          </a:prstGeom>
        </p:spPr>
        <p:txBody>
          <a:bodyPr>
            <a:spAutoFit/>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lgn="ctr"/>
            <a:r>
              <a:rPr lang="it-IT" sz="4800" dirty="0"/>
              <a:t>BILANCIO UE 2021 - 27</a:t>
            </a:r>
          </a:p>
          <a:p>
            <a:pPr marL="0" indent="0" algn="ctr"/>
            <a:r>
              <a:rPr lang="it-IT" sz="3200" dirty="0"/>
              <a:t>ALLINEAMENTO CON LE PRIORITÀ POLITICHE</a:t>
            </a:r>
            <a:endParaRPr lang="it-IT" sz="3982" dirty="0"/>
          </a:p>
        </p:txBody>
      </p:sp>
      <p:pic>
        <p:nvPicPr>
          <p:cNvPr id="4098" name="Picture 2" descr="U:\5_Websites\5.7_Web_Teams_Meetings_and_Coordination\2017\Diana All Files\MFF\2nd May 2018\Presentation\Translations\support\Batch number 2\IT\Factsheet 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063" y="1915297"/>
            <a:ext cx="10526535" cy="65989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96314" y="3435178"/>
            <a:ext cx="1927654" cy="345989"/>
          </a:xfrm>
          <a:prstGeom prst="rect">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87042828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586656" y="430988"/>
            <a:ext cx="9830988" cy="617541"/>
          </a:xfrm>
          <a:prstGeom prst="rect">
            <a:avLst/>
          </a:prstGeom>
        </p:spPr>
        <p:txBody>
          <a:bodyPr wrap="square">
            <a:spAutoFit/>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lgn="ctr"/>
            <a:r>
              <a:rPr lang="it-IT" sz="3413" dirty="0" smtClean="0">
                <a:solidFill>
                  <a:srgbClr val="00A3A0"/>
                </a:solidFill>
              </a:rPr>
              <a:t>Da FP7 a HORIZON EUROPE </a:t>
            </a:r>
            <a:endParaRPr lang="it-IT" sz="3413" dirty="0">
              <a:solidFill>
                <a:srgbClr val="00A3A0"/>
              </a:solidFill>
            </a:endParaRPr>
          </a:p>
        </p:txBody>
      </p:sp>
      <p:sp>
        <p:nvSpPr>
          <p:cNvPr id="33" name="Rectangle 32"/>
          <p:cNvSpPr/>
          <p:nvPr/>
        </p:nvSpPr>
        <p:spPr>
          <a:xfrm>
            <a:off x="1888607" y="7889917"/>
            <a:ext cx="1784320" cy="1055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a:endParaRPr lang="en-GB" sz="2560" b="0" dirty="0">
              <a:solidFill>
                <a:srgbClr val="FFFFFF"/>
              </a:solidFill>
            </a:endParaRPr>
          </a:p>
        </p:txBody>
      </p:sp>
      <p:sp>
        <p:nvSpPr>
          <p:cNvPr id="34" name="TextBox 33"/>
          <p:cNvSpPr txBox="1"/>
          <p:nvPr/>
        </p:nvSpPr>
        <p:spPr>
          <a:xfrm>
            <a:off x="4116634" y="5462152"/>
            <a:ext cx="933269" cy="486287"/>
          </a:xfrm>
          <a:prstGeom prst="rect">
            <a:avLst/>
          </a:prstGeom>
          <a:noFill/>
        </p:spPr>
        <p:txBody>
          <a:bodyPr wrap="none" rtlCol="0">
            <a:spAutoFit/>
          </a:bodyPr>
          <a:lstStyle/>
          <a:p>
            <a:r>
              <a:rPr lang="it-IT" sz="2560" dirty="0">
                <a:solidFill>
                  <a:srgbClr val="FFFFFF"/>
                </a:solidFill>
                <a:latin typeface="Arial" panose="020B0604020202020204" pitchFamily="34" charset="0"/>
              </a:rPr>
              <a:t>1,3%</a:t>
            </a:r>
            <a:endParaRPr lang="it-IT" sz="2560"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7474986" y="1871377"/>
            <a:ext cx="5018158" cy="4906856"/>
          </a:xfrm>
          <a:prstGeom prst="rect">
            <a:avLst/>
          </a:prstGeom>
        </p:spPr>
        <p:txBody>
          <a:bodyPr wrap="square">
            <a:spAutoFit/>
          </a:bodyPr>
          <a:lstStyle/>
          <a:p>
            <a:pPr marL="487672" indent="-487672" algn="l">
              <a:buFont typeface="Wingdings" panose="05000000000000000000" pitchFamily="2" charset="2"/>
              <a:buChar char="q"/>
            </a:pPr>
            <a:r>
              <a:rPr lang="it-IT" sz="2844" b="0" dirty="0">
                <a:solidFill>
                  <a:srgbClr val="0F5494"/>
                </a:solidFill>
                <a:latin typeface="Arial"/>
              </a:rPr>
              <a:t>Sulla scia del successo dei precedenti programmi faro dell’UE in materia di ricerca e innovazione, la Commissione propone di </a:t>
            </a:r>
            <a:r>
              <a:rPr lang="it-IT" sz="2844" dirty="0">
                <a:solidFill>
                  <a:srgbClr val="0F5494"/>
                </a:solidFill>
                <a:latin typeface="Arial"/>
              </a:rPr>
              <a:t>aumentare gli investimenti nella ricerca-innovazione e nel digitale</a:t>
            </a:r>
            <a:r>
              <a:rPr lang="it-IT" sz="2844" b="0" dirty="0">
                <a:solidFill>
                  <a:srgbClr val="0F5494"/>
                </a:solidFill>
                <a:latin typeface="Arial"/>
              </a:rPr>
              <a:t> prevedendo </a:t>
            </a:r>
            <a:r>
              <a:rPr lang="it-IT" sz="2844" dirty="0">
                <a:solidFill>
                  <a:srgbClr val="0F5494"/>
                </a:solidFill>
                <a:latin typeface="Arial"/>
              </a:rPr>
              <a:t>114,8 miliardi di €</a:t>
            </a:r>
            <a:r>
              <a:rPr lang="it-IT" sz="2844" b="0" dirty="0">
                <a:solidFill>
                  <a:srgbClr val="0F5494"/>
                </a:solidFill>
                <a:latin typeface="Arial"/>
              </a:rPr>
              <a:t> per il futuro QFP.</a:t>
            </a:r>
          </a:p>
        </p:txBody>
      </p:sp>
      <p:sp>
        <p:nvSpPr>
          <p:cNvPr id="10" name="TextBox 9"/>
          <p:cNvSpPr txBox="1"/>
          <p:nvPr/>
        </p:nvSpPr>
        <p:spPr>
          <a:xfrm>
            <a:off x="1267335" y="9250757"/>
            <a:ext cx="2871683" cy="311175"/>
          </a:xfrm>
          <a:prstGeom prst="rect">
            <a:avLst/>
          </a:prstGeom>
          <a:noFill/>
        </p:spPr>
        <p:txBody>
          <a:bodyPr wrap="square" rtlCol="0">
            <a:spAutoFit/>
          </a:bodyPr>
          <a:lstStyle/>
          <a:p>
            <a:r>
              <a:rPr lang="it-IT" sz="1422" b="0" i="1" dirty="0">
                <a:latin typeface="Arial"/>
              </a:rPr>
              <a:t>Fonte: </a:t>
            </a:r>
            <a:r>
              <a:rPr lang="it-IT" sz="1422" b="0" dirty="0">
                <a:latin typeface="Arial"/>
              </a:rPr>
              <a:t>Commissione europea</a:t>
            </a:r>
            <a:endParaRPr lang="it-IT" sz="1422" b="0" dirty="0">
              <a:latin typeface="Arial"/>
              <a:cs typeface="Times New Roman" panose="02020603050405020304" pitchFamily="18" charset="0"/>
            </a:endParaRPr>
          </a:p>
        </p:txBody>
      </p:sp>
      <p:pic>
        <p:nvPicPr>
          <p:cNvPr id="10242" name="Picture 2" descr="U:\5_Websites\5.7_Web_Teams_Meetings_and_Coordination\2017\Diana All Files\MFF\2nd May 2018\Presentation\Translations\support\Batch number 2\IT\Factsheet 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220" y="1354114"/>
            <a:ext cx="4535873" cy="532895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U:\5_Websites\5.7_Web_Teams_Meetings_and_Coordination\2017\Diana All Files\MFF\2nd May 2018\Presentation\Translations\support\Batch number 2\IT\Factsheet 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61" y="6996700"/>
            <a:ext cx="6698105" cy="2565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24121"/>
      </p:ext>
    </p:extLst>
  </p:cSld>
  <p:clrMapOvr>
    <a:masterClrMapping/>
  </p:clrMapOvr>
  <mc:AlternateContent xmlns:mc="http://schemas.openxmlformats.org/markup-compatibility/2006" xmlns:p14="http://schemas.microsoft.com/office/powerpoint/2010/main">
    <mc:Choice Requires="p14">
      <p:transition p14:dur="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9BABA09E-D615-44DE-BB96-A1DCF73F5B74-L0-001.png" descr="9BABA09E-D615-44DE-BB96-A1DCF73F5B74-L0-001.png"/>
          <p:cNvPicPr>
            <a:picLocks noChangeAspect="1"/>
          </p:cNvPicPr>
          <p:nvPr/>
        </p:nvPicPr>
        <p:blipFill>
          <a:blip r:embed="rId2">
            <a:extLst/>
          </a:blip>
          <a:srcRect l="12638" r="13931"/>
          <a:stretch>
            <a:fillRect/>
          </a:stretch>
        </p:blipFill>
        <p:spPr>
          <a:xfrm>
            <a:off x="90590" y="28576"/>
            <a:ext cx="12823792" cy="982350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E57D8931-3C36-463D-ACB0-5B1E67C83E34-L0-001.png" descr="E57D8931-3C36-463D-ACB0-5B1E67C83E34-L0-001.png"/>
          <p:cNvPicPr>
            <a:picLocks noChangeAspect="1"/>
          </p:cNvPicPr>
          <p:nvPr/>
        </p:nvPicPr>
        <p:blipFill>
          <a:blip r:embed="rId2">
            <a:extLst/>
          </a:blip>
          <a:srcRect l="12638" r="13334"/>
          <a:stretch>
            <a:fillRect/>
          </a:stretch>
        </p:blipFill>
        <p:spPr>
          <a:xfrm>
            <a:off x="64707" y="54459"/>
            <a:ext cx="12692760" cy="9644704"/>
          </a:xfrm>
          <a:prstGeom prst="rect">
            <a:avLst/>
          </a:prstGeom>
          <a:ln w="12700">
            <a:miter lim="400000"/>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TotalTime>
  <Words>2530</Words>
  <Application>Microsoft Office PowerPoint</Application>
  <PresentationFormat>Custom</PresentationFormat>
  <Paragraphs>186</Paragraphs>
  <Slides>19</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Avenir Next</vt:lpstr>
      <vt:lpstr>Avenir Next Medium</vt:lpstr>
      <vt:lpstr>Helvetica Light</vt:lpstr>
      <vt:lpstr>Helvetica Neue</vt:lpstr>
      <vt:lpstr>Helvetica Neue Light</vt:lpstr>
      <vt:lpstr>Helvetica Neue Medium</vt:lpstr>
      <vt:lpstr>Helvetica Neue Thin</vt:lpstr>
      <vt:lpstr>Times New Roman</vt:lpstr>
      <vt:lpstr>Verdana</vt:lpstr>
      <vt:lpstr>Wingdings</vt:lpstr>
      <vt:lpstr>White</vt:lpstr>
      <vt:lpstr>PROFILO REGIONE LOMBARDIA</vt:lpstr>
      <vt:lpstr>H2020 &amp; FP7: Programmi di Ricerca e Innovazione dell’UE</vt:lpstr>
      <vt:lpstr>PowerPoint Presentation</vt:lpstr>
      <vt:lpstr>Le collaborazioni degli enti lombardi </vt:lpstr>
      <vt:lpstr>VERSO HORIZON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PROFILO REGIONE LOMBARDIA</dc:title>
  <dc:creator>GAUDINA Massimo (COMM-MILAN)</dc:creator>
  <cp:lastModifiedBy>BO Martina (COMM-MILAN)</cp:lastModifiedBy>
  <cp:revision>9</cp:revision>
  <dcterms:modified xsi:type="dcterms:W3CDTF">2019-06-21T12:57:26Z</dcterms:modified>
</cp:coreProperties>
</file>